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93" r:id="rId3"/>
    <p:sldId id="622" r:id="rId4"/>
    <p:sldId id="623" r:id="rId5"/>
    <p:sldId id="625" r:id="rId6"/>
    <p:sldId id="626" r:id="rId7"/>
    <p:sldId id="627" r:id="rId8"/>
    <p:sldId id="629" r:id="rId9"/>
    <p:sldId id="630" r:id="rId10"/>
    <p:sldId id="632" r:id="rId11"/>
    <p:sldId id="599" r:id="rId12"/>
    <p:sldId id="273" r:id="rId13"/>
    <p:sldId id="257" r:id="rId14"/>
    <p:sldId id="258" r:id="rId15"/>
    <p:sldId id="259" r:id="rId16"/>
    <p:sldId id="261" r:id="rId17"/>
    <p:sldId id="262" r:id="rId18"/>
    <p:sldId id="260" r:id="rId19"/>
    <p:sldId id="600" r:id="rId20"/>
    <p:sldId id="636" r:id="rId21"/>
    <p:sldId id="639" r:id="rId22"/>
    <p:sldId id="640" r:id="rId23"/>
    <p:sldId id="317" r:id="rId24"/>
    <p:sldId id="292" r:id="rId25"/>
    <p:sldId id="291" r:id="rId26"/>
    <p:sldId id="289" r:id="rId27"/>
    <p:sldId id="316" r:id="rId28"/>
    <p:sldId id="284" r:id="rId29"/>
    <p:sldId id="283" r:id="rId30"/>
    <p:sldId id="282" r:id="rId31"/>
    <p:sldId id="280" r:id="rId32"/>
    <p:sldId id="281" r:id="rId33"/>
    <p:sldId id="279" r:id="rId34"/>
    <p:sldId id="265" r:id="rId35"/>
    <p:sldId id="264" r:id="rId36"/>
    <p:sldId id="278" r:id="rId37"/>
    <p:sldId id="275" r:id="rId38"/>
    <p:sldId id="276" r:id="rId39"/>
    <p:sldId id="288" r:id="rId40"/>
    <p:sldId id="287" r:id="rId41"/>
  </p:sldIdLst>
  <p:sldSz cx="9144000" cy="6858000" type="screen4x3"/>
  <p:notesSz cx="6888163" cy="10018713"/>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37"/>
    <a:srgbClr val="009242"/>
    <a:srgbClr val="339933"/>
    <a:srgbClr val="DFFDF2"/>
    <a:srgbClr val="C1FBE5"/>
    <a:srgbClr val="C9FBE8"/>
    <a:srgbClr val="C1FFC1"/>
    <a:srgbClr val="99FF99"/>
    <a:srgbClr val="BBFA9C"/>
    <a:srgbClr val="9EF8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4817" autoAdjust="0"/>
    <p:restoredTop sz="50000" autoAdjust="0"/>
  </p:normalViewPr>
  <p:slideViewPr>
    <p:cSldViewPr>
      <p:cViewPr varScale="1">
        <p:scale>
          <a:sx n="88" d="100"/>
          <a:sy n="88" d="100"/>
        </p:scale>
        <p:origin x="883" y="28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82DDD81-9D8C-4C81-A98D-458CFF6C8C55}"/>
              </a:ext>
            </a:extLst>
          </p:cNvPr>
          <p:cNvSpPr>
            <a:spLocks noGrp="1" noChangeArrowheads="1"/>
          </p:cNvSpPr>
          <p:nvPr>
            <p:ph type="hdr" sz="quarter"/>
          </p:nvPr>
        </p:nvSpPr>
        <p:spPr bwMode="auto">
          <a:xfrm>
            <a:off x="0" y="0"/>
            <a:ext cx="2986088" cy="501571"/>
          </a:xfrm>
          <a:prstGeom prst="rect">
            <a:avLst/>
          </a:prstGeom>
          <a:noFill/>
          <a:ln>
            <a:noFill/>
          </a:ln>
          <a:effectLst/>
        </p:spPr>
        <p:txBody>
          <a:bodyPr vert="horz" wrap="square" lIns="91559" tIns="45779" rIns="91559" bIns="45779" numCol="1" anchor="t" anchorCtr="0" compatLnSpc="1">
            <a:prstTxWarp prst="textNoShape">
              <a:avLst/>
            </a:prstTxWarp>
          </a:bodyPr>
          <a:lstStyle>
            <a:lvl1pPr eaLnBrk="1" hangingPunct="1">
              <a:defRPr sz="1200">
                <a:latin typeface="Arial" charset="0"/>
                <a:cs typeface="+mn-cs"/>
              </a:defRPr>
            </a:lvl1pPr>
          </a:lstStyle>
          <a:p>
            <a:pPr>
              <a:defRPr/>
            </a:pPr>
            <a:endParaRPr lang="it-IT"/>
          </a:p>
        </p:txBody>
      </p:sp>
      <p:sp>
        <p:nvSpPr>
          <p:cNvPr id="25603" name="Rectangle 3">
            <a:extLst>
              <a:ext uri="{FF2B5EF4-FFF2-40B4-BE49-F238E27FC236}">
                <a16:creationId xmlns:a16="http://schemas.microsoft.com/office/drawing/2014/main" id="{782056C8-41DC-4DD5-A864-60CB63582475}"/>
              </a:ext>
            </a:extLst>
          </p:cNvPr>
          <p:cNvSpPr>
            <a:spLocks noGrp="1" noChangeArrowheads="1"/>
          </p:cNvSpPr>
          <p:nvPr>
            <p:ph type="dt" idx="1"/>
          </p:nvPr>
        </p:nvSpPr>
        <p:spPr bwMode="auto">
          <a:xfrm>
            <a:off x="3900489" y="0"/>
            <a:ext cx="2986087" cy="501571"/>
          </a:xfrm>
          <a:prstGeom prst="rect">
            <a:avLst/>
          </a:prstGeom>
          <a:noFill/>
          <a:ln>
            <a:noFill/>
          </a:ln>
          <a:effectLst/>
        </p:spPr>
        <p:txBody>
          <a:bodyPr vert="horz" wrap="square" lIns="91559" tIns="45779" rIns="91559" bIns="45779" numCol="1" anchor="t" anchorCtr="0" compatLnSpc="1">
            <a:prstTxWarp prst="textNoShape">
              <a:avLst/>
            </a:prstTxWarp>
          </a:bodyPr>
          <a:lstStyle>
            <a:lvl1pPr algn="r" eaLnBrk="1" hangingPunct="1">
              <a:defRPr sz="1200">
                <a:latin typeface="Arial" charset="0"/>
                <a:cs typeface="+mn-cs"/>
              </a:defRPr>
            </a:lvl1pPr>
          </a:lstStyle>
          <a:p>
            <a:pPr>
              <a:defRPr/>
            </a:pPr>
            <a:endParaRPr lang="it-IT"/>
          </a:p>
        </p:txBody>
      </p:sp>
      <p:sp>
        <p:nvSpPr>
          <p:cNvPr id="2052" name="Rectangle 4">
            <a:extLst>
              <a:ext uri="{FF2B5EF4-FFF2-40B4-BE49-F238E27FC236}">
                <a16:creationId xmlns:a16="http://schemas.microsoft.com/office/drawing/2014/main" id="{D1D108A8-CEB8-42AB-B0D0-35E4F79E84CD}"/>
              </a:ext>
            </a:extLst>
          </p:cNvPr>
          <p:cNvSpPr>
            <a:spLocks noGrp="1" noRot="1" noChangeAspect="1" noChangeArrowheads="1" noTextEdit="1"/>
          </p:cNvSpPr>
          <p:nvPr>
            <p:ph type="sldImg" idx="2"/>
          </p:nvPr>
        </p:nvSpPr>
        <p:spPr bwMode="auto">
          <a:xfrm>
            <a:off x="941388" y="752475"/>
            <a:ext cx="5006975" cy="37560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txBody>
          <a:bodyPr/>
          <a:lstStyle/>
          <a:p>
            <a:endParaRPr lang="it-IT"/>
          </a:p>
        </p:txBody>
      </p:sp>
      <p:sp>
        <p:nvSpPr>
          <p:cNvPr id="25605" name="Rectangle 5">
            <a:extLst>
              <a:ext uri="{FF2B5EF4-FFF2-40B4-BE49-F238E27FC236}">
                <a16:creationId xmlns:a16="http://schemas.microsoft.com/office/drawing/2014/main" id="{88A74158-589C-444F-AF22-B21D5D2475E2}"/>
              </a:ext>
            </a:extLst>
          </p:cNvPr>
          <p:cNvSpPr>
            <a:spLocks noGrp="1" noChangeArrowheads="1"/>
          </p:cNvSpPr>
          <p:nvPr>
            <p:ph type="body" sz="quarter" idx="3"/>
          </p:nvPr>
        </p:nvSpPr>
        <p:spPr bwMode="auto">
          <a:xfrm>
            <a:off x="688975" y="4758571"/>
            <a:ext cx="5511800" cy="4507786"/>
          </a:xfrm>
          <a:prstGeom prst="rect">
            <a:avLst/>
          </a:prstGeom>
          <a:noFill/>
          <a:ln>
            <a:noFill/>
          </a:ln>
          <a:effectLst/>
        </p:spPr>
        <p:txBody>
          <a:bodyPr vert="horz" wrap="square" lIns="91559" tIns="45779" rIns="91559" bIns="45779"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25606" name="Rectangle 6">
            <a:extLst>
              <a:ext uri="{FF2B5EF4-FFF2-40B4-BE49-F238E27FC236}">
                <a16:creationId xmlns:a16="http://schemas.microsoft.com/office/drawing/2014/main" id="{AB14282B-62DB-4154-8C17-6D113032A59B}"/>
              </a:ext>
            </a:extLst>
          </p:cNvPr>
          <p:cNvSpPr>
            <a:spLocks noGrp="1" noChangeArrowheads="1"/>
          </p:cNvSpPr>
          <p:nvPr>
            <p:ph type="ftr" sz="quarter" idx="4"/>
          </p:nvPr>
        </p:nvSpPr>
        <p:spPr bwMode="auto">
          <a:xfrm>
            <a:off x="0" y="9515555"/>
            <a:ext cx="2986088" cy="501571"/>
          </a:xfrm>
          <a:prstGeom prst="rect">
            <a:avLst/>
          </a:prstGeom>
          <a:noFill/>
          <a:ln>
            <a:noFill/>
          </a:ln>
          <a:effectLst/>
        </p:spPr>
        <p:txBody>
          <a:bodyPr vert="horz" wrap="square" lIns="91559" tIns="45779" rIns="91559" bIns="45779" numCol="1" anchor="b" anchorCtr="0" compatLnSpc="1">
            <a:prstTxWarp prst="textNoShape">
              <a:avLst/>
            </a:prstTxWarp>
          </a:bodyPr>
          <a:lstStyle>
            <a:lvl1pPr eaLnBrk="1" hangingPunct="1">
              <a:defRPr sz="1200">
                <a:latin typeface="Arial" charset="0"/>
                <a:cs typeface="+mn-cs"/>
              </a:defRPr>
            </a:lvl1pPr>
          </a:lstStyle>
          <a:p>
            <a:pPr>
              <a:defRPr/>
            </a:pPr>
            <a:endParaRPr lang="it-IT"/>
          </a:p>
        </p:txBody>
      </p:sp>
      <p:sp>
        <p:nvSpPr>
          <p:cNvPr id="25607" name="Rectangle 7">
            <a:extLst>
              <a:ext uri="{FF2B5EF4-FFF2-40B4-BE49-F238E27FC236}">
                <a16:creationId xmlns:a16="http://schemas.microsoft.com/office/drawing/2014/main" id="{91B25F18-EF78-49FD-8EDC-74C70D69D56E}"/>
              </a:ext>
            </a:extLst>
          </p:cNvPr>
          <p:cNvSpPr>
            <a:spLocks noGrp="1" noChangeArrowheads="1"/>
          </p:cNvSpPr>
          <p:nvPr>
            <p:ph type="sldNum" sz="quarter" idx="5"/>
          </p:nvPr>
        </p:nvSpPr>
        <p:spPr bwMode="auto">
          <a:xfrm>
            <a:off x="3900489" y="9515555"/>
            <a:ext cx="2986087" cy="501571"/>
          </a:xfrm>
          <a:prstGeom prst="rect">
            <a:avLst/>
          </a:prstGeom>
          <a:noFill/>
          <a:ln>
            <a:noFill/>
          </a:ln>
          <a:effectLst/>
        </p:spPr>
        <p:txBody>
          <a:bodyPr vert="horz" wrap="square" lIns="91559" tIns="45779" rIns="91559" bIns="45779" numCol="1" anchor="b" anchorCtr="0" compatLnSpc="1">
            <a:prstTxWarp prst="textNoShape">
              <a:avLst/>
            </a:prstTxWarp>
          </a:bodyPr>
          <a:lstStyle>
            <a:lvl1pPr algn="r" eaLnBrk="1" hangingPunct="1">
              <a:defRPr sz="1200"/>
            </a:lvl1pPr>
          </a:lstStyle>
          <a:p>
            <a:pPr>
              <a:defRPr/>
            </a:pPr>
            <a:fld id="{146FB349-71B1-43E9-9F8A-FB487562717F}"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286125" y="515938"/>
            <a:ext cx="3446463" cy="2584450"/>
          </a:xfrm>
        </p:spPr>
        <p:txBody>
          <a:bodyPr/>
          <a:lstStyle/>
          <a:p>
            <a:endParaRPr lang="it-IT"/>
          </a:p>
        </p:txBody>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2E61351F-DBB1-4664-ADA9-83BC7CB8848D}" type="slidenum">
              <a:rPr lang="it-IT" smtClean="0"/>
              <a:pPr/>
              <a:t>5</a:t>
            </a:fld>
            <a:endParaRPr lang="it-IT"/>
          </a:p>
        </p:txBody>
      </p:sp>
    </p:spTree>
    <p:extLst>
      <p:ext uri="{BB962C8B-B14F-4D97-AF65-F5344CB8AC3E}">
        <p14:creationId xmlns:p14="http://schemas.microsoft.com/office/powerpoint/2010/main" val="4190297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6">
            <a:extLst>
              <a:ext uri="{FF2B5EF4-FFF2-40B4-BE49-F238E27FC236}">
                <a16:creationId xmlns:a16="http://schemas.microsoft.com/office/drawing/2014/main" id="{B1A5389B-B5B7-4C88-931B-26CBF85BB071}"/>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B53A34A8-9819-468E-B410-7CCE186421F6}"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1058604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5164D264-ECF9-4100-A7CF-E2EDCBC26E7A}"/>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7A95C094-9CE2-435D-BC8E-D970CF5A9093}"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1465666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B05F295B-AA80-4304-83FC-C5ED6C74314D}"/>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2B695DF6-916B-47DE-A5A9-4EAB22D21ECF}"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1340747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DFA7B5F9-65C9-4939-91C5-29C8D5367399}"/>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72A82296-ACCA-41E0-A30B-B27D06D059DF}"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205444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6">
            <a:extLst>
              <a:ext uri="{FF2B5EF4-FFF2-40B4-BE49-F238E27FC236}">
                <a16:creationId xmlns:a16="http://schemas.microsoft.com/office/drawing/2014/main" id="{D3E37D8D-C7A7-40FD-B5D7-361E653B326F}"/>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B96BB2B5-EA15-40ED-BDE7-BF8F9936FD01}"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115961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66E878B9-1412-4D1C-82D1-A5A5A596012D}"/>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8F9BF6E8-88EE-4F20-9CD0-216D97248E4E}"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2666919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0C2530D6-0529-4A23-9EBC-EA9C24785177}"/>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9B89D100-7B0F-45FB-8307-361AAA339E4A}"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3149287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a:extLst>
              <a:ext uri="{FF2B5EF4-FFF2-40B4-BE49-F238E27FC236}">
                <a16:creationId xmlns:a16="http://schemas.microsoft.com/office/drawing/2014/main" id="{24C35079-B8AB-4015-8DEB-22E433655DAA}"/>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78AE57C0-4028-4F0A-8E8F-5DD9D1E44B63}"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1727563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1905FD3-64EA-4DFB-A554-29D349AB6CC2}"/>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8ACE1DA3-8674-4290-9465-6B511A83F8E1}"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593847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8B60AA84-F6DF-493C-AFC6-A8DBED17B9D8}"/>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70CDB5BF-B822-4F8A-A6E8-D5FADDC826DC}"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2581792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E48AFF4F-6C73-40B8-A757-983B14ADCB0A}"/>
              </a:ext>
            </a:extLst>
          </p:cNvPr>
          <p:cNvSpPr>
            <a:spLocks noGrp="1" noChangeArrowheads="1"/>
          </p:cNvSpPr>
          <p:nvPr>
            <p:ph type="sldNum" sz="quarter" idx="10"/>
          </p:nvPr>
        </p:nvSpPr>
        <p:spPr>
          <a:ln/>
        </p:spPr>
        <p:txBody>
          <a:bodyPr/>
          <a:lstStyle>
            <a:lvl1pPr algn="ctr">
              <a:defRPr u="none">
                <a:solidFill>
                  <a:schemeClr val="tx1"/>
                </a:solidFill>
              </a:defRPr>
            </a:lvl1pPr>
          </a:lstStyle>
          <a:p>
            <a:pPr>
              <a:defRPr/>
            </a:pPr>
            <a:endParaRPr lang="it-IT" altLang="en-US"/>
          </a:p>
          <a:p>
            <a:pPr algn="r">
              <a:defRPr/>
            </a:pPr>
            <a:r>
              <a:rPr lang="it-IT" altLang="en-US" u="sng">
                <a:solidFill>
                  <a:srgbClr val="00C491"/>
                </a:solidFill>
              </a:rPr>
              <a:t>www.gitim.it</a:t>
            </a:r>
            <a:r>
              <a:rPr lang="it-IT" altLang="en-US">
                <a:solidFill>
                  <a:srgbClr val="00C491"/>
                </a:solidFill>
              </a:rPr>
              <a:t> </a:t>
            </a:r>
            <a:r>
              <a:rPr lang="it-IT" altLang="en-US"/>
              <a:t>       Treviso, 1 Dicembre 2011          - </a:t>
            </a:r>
            <a:fld id="{6EA13C2C-59BC-402D-869F-F7E75AE7AD0C}" type="slidenum">
              <a:rPr lang="it-IT" altLang="en-US" smtClean="0"/>
              <a:pPr algn="r">
                <a:defRPr/>
              </a:pPr>
              <a:t>‹N›</a:t>
            </a:fld>
            <a:r>
              <a:rPr lang="it-IT" altLang="en-US"/>
              <a:t> -          Scuola di Psicoterapia ITP</a:t>
            </a:r>
            <a:endParaRPr lang="it-IT" altLang="en-US" u="sng">
              <a:solidFill>
                <a:srgbClr val="0000FF"/>
              </a:solidFill>
            </a:endParaRPr>
          </a:p>
        </p:txBody>
      </p:sp>
    </p:spTree>
    <p:extLst>
      <p:ext uri="{BB962C8B-B14F-4D97-AF65-F5344CB8AC3E}">
        <p14:creationId xmlns:p14="http://schemas.microsoft.com/office/powerpoint/2010/main" val="2112277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93120D2-1245-4154-8379-2359D29113E6}"/>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59455B7F-90ED-40E2-9B04-C1D824A6445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30" name="Rectangle 6">
            <a:extLst>
              <a:ext uri="{FF2B5EF4-FFF2-40B4-BE49-F238E27FC236}">
                <a16:creationId xmlns:a16="http://schemas.microsoft.com/office/drawing/2014/main" id="{CCBB8248-CDF1-4F05-A86B-1C248FC63FE4}"/>
              </a:ext>
            </a:extLst>
          </p:cNvPr>
          <p:cNvSpPr>
            <a:spLocks noGrp="1" noChangeArrowheads="1"/>
          </p:cNvSpPr>
          <p:nvPr>
            <p:ph type="sldNum" sz="quarter" idx="4"/>
          </p:nvPr>
        </p:nvSpPr>
        <p:spPr bwMode="auto">
          <a:xfrm>
            <a:off x="323850" y="6237288"/>
            <a:ext cx="7416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u="sng">
                <a:solidFill>
                  <a:srgbClr val="00C491"/>
                </a:solidFill>
                <a:latin typeface="Verdana" panose="020B0604030504040204" pitchFamily="34" charset="0"/>
              </a:defRPr>
            </a:lvl1pPr>
          </a:lstStyle>
          <a:p>
            <a:pPr algn="ctr">
              <a:defRPr/>
            </a:pPr>
            <a:endParaRPr lang="it-IT" altLang="en-US" u="none">
              <a:solidFill>
                <a:schemeClr val="tx1"/>
              </a:solidFill>
            </a:endParaRPr>
          </a:p>
          <a:p>
            <a:pPr>
              <a:defRPr/>
            </a:pPr>
            <a:r>
              <a:rPr lang="it-IT" altLang="en-US"/>
              <a:t>www.gitim.it</a:t>
            </a:r>
            <a:r>
              <a:rPr lang="it-IT" altLang="en-US" u="none"/>
              <a:t> </a:t>
            </a:r>
            <a:r>
              <a:rPr lang="it-IT" altLang="en-US" u="none">
                <a:solidFill>
                  <a:schemeClr val="tx1"/>
                </a:solidFill>
              </a:rPr>
              <a:t>       Treviso, 1 Dicembre 2011          - </a:t>
            </a:r>
            <a:fld id="{19B21447-73E6-4E27-8724-AD3E32CCEABE}" type="slidenum">
              <a:rPr lang="it-IT" altLang="en-US" u="none" smtClean="0">
                <a:solidFill>
                  <a:schemeClr val="tx1"/>
                </a:solidFill>
              </a:rPr>
              <a:pPr>
                <a:defRPr/>
              </a:pPr>
              <a:t>‹N›</a:t>
            </a:fld>
            <a:r>
              <a:rPr lang="it-IT" altLang="en-US" u="none">
                <a:solidFill>
                  <a:schemeClr val="tx1"/>
                </a:solidFill>
              </a:rPr>
              <a:t> -          Scuola di Psicoterapia ITP</a:t>
            </a:r>
            <a:endParaRPr lang="it-IT" altLang="en-US">
              <a:solidFill>
                <a:srgbClr val="0000FF"/>
              </a:solidFill>
            </a:endParaRPr>
          </a:p>
        </p:txBody>
      </p:sp>
      <p:pic>
        <p:nvPicPr>
          <p:cNvPr id="1029" name="Picture 7">
            <a:extLst>
              <a:ext uri="{FF2B5EF4-FFF2-40B4-BE49-F238E27FC236}">
                <a16:creationId xmlns:a16="http://schemas.microsoft.com/office/drawing/2014/main" id="{D4E3F835-575E-4BF6-844B-4E654CBD8D9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27988" y="6164263"/>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DC7D9C47-D787-4ACD-AA63-A3FFEAED6E40}"/>
              </a:ext>
            </a:extLst>
          </p:cNvPr>
          <p:cNvSpPr>
            <a:spLocks noGrp="1" noChangeArrowheads="1"/>
          </p:cNvSpPr>
          <p:nvPr>
            <p:ph type="ctrTitle"/>
          </p:nvPr>
        </p:nvSpPr>
        <p:spPr>
          <a:xfrm>
            <a:off x="539552" y="764704"/>
            <a:ext cx="7988424" cy="1967830"/>
          </a:xfrm>
        </p:spPr>
        <p:txBody>
          <a:bodyPr/>
          <a:lstStyle/>
          <a:p>
            <a:pPr eaLnBrk="1" hangingPunct="1"/>
            <a:r>
              <a:rPr lang="it-IT" altLang="it-IT" sz="2800" b="1" dirty="0">
                <a:solidFill>
                  <a:srgbClr val="007A37"/>
                </a:solidFill>
              </a:rPr>
              <a:t>Scuola Italiana di Psicoterapia </a:t>
            </a:r>
            <a:br>
              <a:rPr lang="it-IT" altLang="it-IT" sz="2800" b="1" dirty="0">
                <a:solidFill>
                  <a:srgbClr val="007A37"/>
                </a:solidFill>
              </a:rPr>
            </a:br>
            <a:r>
              <a:rPr lang="it-IT" altLang="it-IT" sz="2800" b="1" dirty="0">
                <a:solidFill>
                  <a:srgbClr val="007A37"/>
                </a:solidFill>
              </a:rPr>
              <a:t>per le Tecniche Immaginative </a:t>
            </a:r>
            <a:br>
              <a:rPr lang="it-IT" altLang="it-IT" sz="2800" b="1" dirty="0">
                <a:solidFill>
                  <a:srgbClr val="007A37"/>
                </a:solidFill>
              </a:rPr>
            </a:br>
            <a:r>
              <a:rPr lang="it-IT" altLang="it-IT" sz="2800" b="1" dirty="0">
                <a:solidFill>
                  <a:srgbClr val="007A37"/>
                </a:solidFill>
              </a:rPr>
              <a:t>di Analisi e Ristrutturazione del Profondo</a:t>
            </a:r>
            <a:br>
              <a:rPr lang="it-IT" altLang="it-IT" sz="2800" b="1" dirty="0">
                <a:solidFill>
                  <a:srgbClr val="007A37"/>
                </a:solidFill>
              </a:rPr>
            </a:br>
            <a:r>
              <a:rPr lang="it-IT" altLang="it-IT" sz="2800" b="1" dirty="0">
                <a:solidFill>
                  <a:srgbClr val="007A37"/>
                </a:solidFill>
              </a:rPr>
              <a:t>(ITP di Leopoldo Rigo)</a:t>
            </a:r>
          </a:p>
        </p:txBody>
      </p:sp>
      <p:sp>
        <p:nvSpPr>
          <p:cNvPr id="3076" name="Rectangle 3">
            <a:extLst>
              <a:ext uri="{FF2B5EF4-FFF2-40B4-BE49-F238E27FC236}">
                <a16:creationId xmlns:a16="http://schemas.microsoft.com/office/drawing/2014/main" id="{7F2635C7-1F95-4173-AD2F-DB61D7C07BE8}"/>
              </a:ext>
            </a:extLst>
          </p:cNvPr>
          <p:cNvSpPr>
            <a:spLocks noGrp="1" noChangeArrowheads="1"/>
          </p:cNvSpPr>
          <p:nvPr>
            <p:ph type="subTitle" idx="1"/>
          </p:nvPr>
        </p:nvSpPr>
        <p:spPr>
          <a:xfrm>
            <a:off x="683568" y="4221089"/>
            <a:ext cx="7844408" cy="173873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spcBef>
                <a:spcPct val="0"/>
              </a:spcBef>
            </a:pPr>
            <a:endParaRPr lang="it-IT" altLang="it-IT" sz="2800" b="1" dirty="0">
              <a:solidFill>
                <a:srgbClr val="007A37"/>
              </a:solidFill>
              <a:latin typeface="+mj-lt"/>
              <a:ea typeface="+mj-ea"/>
              <a:cs typeface="+mj-cs"/>
            </a:endParaRPr>
          </a:p>
          <a:p>
            <a:pPr eaLnBrk="1" hangingPunct="1">
              <a:spcBef>
                <a:spcPct val="0"/>
              </a:spcBef>
            </a:pPr>
            <a:r>
              <a:rPr lang="it-IT" altLang="it-IT" sz="2800" b="1" dirty="0">
                <a:solidFill>
                  <a:srgbClr val="007A37"/>
                </a:solidFill>
                <a:latin typeface="+mj-lt"/>
                <a:ea typeface="+mj-ea"/>
                <a:cs typeface="+mj-cs"/>
              </a:rPr>
              <a:t>Direttore: Ivana Zanetti</a:t>
            </a:r>
          </a:p>
          <a:p>
            <a:pPr eaLnBrk="1" hangingPunct="1">
              <a:spcBef>
                <a:spcPct val="0"/>
              </a:spcBef>
            </a:pPr>
            <a:r>
              <a:rPr lang="it-IT" altLang="it-IT" sz="2800" b="1" dirty="0">
                <a:solidFill>
                  <a:srgbClr val="007A37"/>
                </a:solidFill>
                <a:latin typeface="+mj-lt"/>
                <a:ea typeface="+mj-ea"/>
                <a:cs typeface="+mj-cs"/>
              </a:rPr>
              <a:t>presidente GITIM</a:t>
            </a:r>
          </a:p>
          <a:p>
            <a:pPr eaLnBrk="1" hangingPunct="1">
              <a:spcBef>
                <a:spcPct val="0"/>
              </a:spcBef>
            </a:pPr>
            <a:r>
              <a:rPr lang="it-IT" altLang="it-IT" sz="2800" b="1" dirty="0">
                <a:solidFill>
                  <a:srgbClr val="007A37"/>
                </a:solidFill>
                <a:latin typeface="+mj-lt"/>
                <a:ea typeface="+mj-ea"/>
                <a:cs typeface="+mj-cs"/>
              </a:rPr>
              <a:t>(Gruppo Italiano Tecniche Imagerie Mentale)</a:t>
            </a:r>
          </a:p>
        </p:txBody>
      </p:sp>
      <p:pic>
        <p:nvPicPr>
          <p:cNvPr id="2" name="Immagine 2283">
            <a:extLst>
              <a:ext uri="{FF2B5EF4-FFF2-40B4-BE49-F238E27FC236}">
                <a16:creationId xmlns:a16="http://schemas.microsoft.com/office/drawing/2014/main" id="{BAE13531-89BA-EE55-795F-06C288A37D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9945" y="2780927"/>
            <a:ext cx="1844109" cy="173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numero diapositiva 3">
            <a:extLst>
              <a:ext uri="{FF2B5EF4-FFF2-40B4-BE49-F238E27FC236}">
                <a16:creationId xmlns:a16="http://schemas.microsoft.com/office/drawing/2014/main" id="{A95416A0-4627-F8A0-8321-F9AD4BEB6AB5}"/>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D1D02EA-0896-4F03-8DFE-F532CEA267DC}"/>
              </a:ext>
            </a:extLst>
          </p:cNvPr>
          <p:cNvSpPr>
            <a:spLocks noGrp="1" noChangeArrowheads="1"/>
          </p:cNvSpPr>
          <p:nvPr>
            <p:ph type="title"/>
          </p:nvPr>
        </p:nvSpPr>
        <p:spPr>
          <a:xfrm>
            <a:off x="457200" y="44624"/>
            <a:ext cx="8229600" cy="1143000"/>
          </a:xfrm>
        </p:spPr>
        <p:txBody>
          <a:bodyPr/>
          <a:lstStyle/>
          <a:p>
            <a:pPr eaLnBrk="1" hangingPunct="1"/>
            <a:r>
              <a:rPr lang="it-IT" altLang="it-IT" sz="2400" b="1" dirty="0">
                <a:solidFill>
                  <a:srgbClr val="007A37"/>
                </a:solidFill>
                <a:latin typeface="Verdana" panose="020B0604030504040204" pitchFamily="34" charset="0"/>
              </a:rPr>
              <a:t>APPLICAZIONI</a:t>
            </a:r>
          </a:p>
        </p:txBody>
      </p:sp>
      <p:sp>
        <p:nvSpPr>
          <p:cNvPr id="30723" name="Rectangle 3">
            <a:extLst>
              <a:ext uri="{FF2B5EF4-FFF2-40B4-BE49-F238E27FC236}">
                <a16:creationId xmlns:a16="http://schemas.microsoft.com/office/drawing/2014/main" id="{1DA67C0E-2A89-4650-A54B-210F500EF9C9}"/>
              </a:ext>
            </a:extLst>
          </p:cNvPr>
          <p:cNvSpPr>
            <a:spLocks noGrp="1" noChangeArrowheads="1"/>
          </p:cNvSpPr>
          <p:nvPr>
            <p:ph type="body" idx="1"/>
          </p:nvPr>
        </p:nvSpPr>
        <p:spPr>
          <a:xfrm>
            <a:off x="457200" y="1340768"/>
            <a:ext cx="8229600" cy="4525962"/>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lnSpc>
                <a:spcPct val="90000"/>
              </a:lnSpc>
              <a:spcBef>
                <a:spcPct val="30000"/>
              </a:spcBef>
            </a:pPr>
            <a:r>
              <a:rPr lang="it-IT" altLang="it-IT" sz="1600" dirty="0">
                <a:latin typeface="Verdana" panose="020B0604030504040204" pitchFamily="34" charset="0"/>
              </a:rPr>
              <a:t>L’evidenza scientifica del metodo psicoterapico ITP è comprovata da una lunga e continuata esperienza psicoterapica, attuata nelle strutture pubbliche socio-sanitarie e nell’attività privata clinica, che ha avuto inizio negli anni ’50 e che prosegue tuttora.</a:t>
            </a:r>
          </a:p>
          <a:p>
            <a:pPr algn="just" eaLnBrk="1" hangingPunct="1">
              <a:lnSpc>
                <a:spcPct val="90000"/>
              </a:lnSpc>
              <a:spcBef>
                <a:spcPct val="30000"/>
              </a:spcBef>
            </a:pPr>
            <a:r>
              <a:rPr lang="it-IT" altLang="it-IT" sz="1600" dirty="0">
                <a:latin typeface="Verdana" panose="020B0604030504040204" pitchFamily="34" charset="0"/>
              </a:rPr>
              <a:t>L’ITP è utilizzabile (Rigo, 1975) in tutte le forme di nevrosi, ed è particolarmente indicata nei casi borderline, come documentato in numerose pubblicazioni.</a:t>
            </a:r>
          </a:p>
          <a:p>
            <a:pPr algn="just" eaLnBrk="1" hangingPunct="1">
              <a:lnSpc>
                <a:spcPct val="90000"/>
              </a:lnSpc>
              <a:spcBef>
                <a:spcPct val="30000"/>
              </a:spcBef>
            </a:pPr>
            <a:r>
              <a:rPr lang="it-IT" altLang="it-IT" sz="1600" dirty="0">
                <a:latin typeface="Verdana" panose="020B0604030504040204" pitchFamily="34" charset="0"/>
              </a:rPr>
              <a:t>L’applicazione del metodo e la ricerca nell’ambito delle relazioni precoci (pre e peri-natale) ha condotto all’approfondimento delle esperienze psicoterapeutiche parallele madre-bambino. Documentano questa intensa attività negli anni ‘80, le iniziative seminariali del GITIM, patrocinati dall’ULSS di Treviso, dove si trovano riferimenti a casi curati con  le tecniche ITP.</a:t>
            </a:r>
          </a:p>
          <a:p>
            <a:pPr algn="just" eaLnBrk="1" hangingPunct="1">
              <a:lnSpc>
                <a:spcPct val="90000"/>
              </a:lnSpc>
              <a:spcBef>
                <a:spcPct val="30000"/>
              </a:spcBef>
            </a:pPr>
            <a:r>
              <a:rPr lang="it-IT" altLang="it-IT" sz="1600" dirty="0">
                <a:latin typeface="Verdana" panose="020B0604030504040204" pitchFamily="34" charset="0"/>
              </a:rPr>
              <a:t>L’esperienza con ITP nell’ospedale Psichiatrico di Brescia dell’ULSS N.41, viene riferita dal Dott. E. Ebranati nel convegno “L’Imagerie Mentale e l’opera di L. Rigo”.</a:t>
            </a:r>
          </a:p>
          <a:p>
            <a:pPr algn="just" eaLnBrk="1" hangingPunct="1">
              <a:lnSpc>
                <a:spcPct val="90000"/>
              </a:lnSpc>
              <a:spcBef>
                <a:spcPct val="30000"/>
              </a:spcBef>
            </a:pPr>
            <a:r>
              <a:rPr lang="it-IT" altLang="it-IT" sz="1600" dirty="0">
                <a:latin typeface="Verdana" panose="020B0604030504040204" pitchFamily="34" charset="0"/>
              </a:rPr>
              <a:t>La tecnica ITP si applica a partire dall’adolescenza. Tecniche derivate (tecniche di gioco e fumetto) sono utilizzate nell’infanzia e nella preadolescenza. L’ITP è praticabile anche in gruppo.</a:t>
            </a:r>
          </a:p>
        </p:txBody>
      </p:sp>
      <p:sp>
        <p:nvSpPr>
          <p:cNvPr id="3" name="Segnaposto numero diapositiva 3">
            <a:extLst>
              <a:ext uri="{FF2B5EF4-FFF2-40B4-BE49-F238E27FC236}">
                <a16:creationId xmlns:a16="http://schemas.microsoft.com/office/drawing/2014/main" id="{B38ED0AA-330F-0D37-D340-C4EFA4376CFF}"/>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10</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3224441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2E8C51-064E-48B8-B284-FBACE07D376B}"/>
              </a:ext>
            </a:extLst>
          </p:cNvPr>
          <p:cNvSpPr txBox="1">
            <a:spLocks noChangeArrowheads="1"/>
          </p:cNvSpPr>
          <p:nvPr/>
        </p:nvSpPr>
        <p:spPr bwMode="auto">
          <a:xfrm>
            <a:off x="0" y="2942902"/>
            <a:ext cx="9144000" cy="846138"/>
          </a:xfrm>
          <a:prstGeom prst="rect">
            <a:avLst/>
          </a:prstGeom>
          <a:solidFill>
            <a:srgbClr val="007456"/>
          </a:solidFill>
          <a:ln>
            <a:noFill/>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it-IT" altLang="it-IT" sz="3200" b="1" kern="0" cap="all" dirty="0">
                <a:solidFill>
                  <a:schemeClr val="bg1"/>
                </a:solidFill>
              </a:rPr>
              <a:t>IL CORSO QUADRIENNALE ITP</a:t>
            </a:r>
          </a:p>
        </p:txBody>
      </p:sp>
      <p:sp>
        <p:nvSpPr>
          <p:cNvPr id="4" name="Segnaposto numero diapositiva 3">
            <a:extLst>
              <a:ext uri="{FF2B5EF4-FFF2-40B4-BE49-F238E27FC236}">
                <a16:creationId xmlns:a16="http://schemas.microsoft.com/office/drawing/2014/main" id="{26B675D4-608F-5161-1DAD-91BFA1F09DB1}"/>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11</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2686798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D705B253-5EF7-4938-AB32-4FB727DC8A70}"/>
              </a:ext>
            </a:extLst>
          </p:cNvPr>
          <p:cNvSpPr>
            <a:spLocks noGrp="1" noChangeArrowheads="1"/>
          </p:cNvSpPr>
          <p:nvPr>
            <p:ph type="body" idx="1"/>
          </p:nvPr>
        </p:nvSpPr>
        <p:spPr>
          <a:xfrm>
            <a:off x="457200" y="908720"/>
            <a:ext cx="8229600" cy="547260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30000"/>
              </a:spcBef>
            </a:pPr>
            <a:r>
              <a:rPr lang="it-IT" altLang="it-IT" sz="1600" dirty="0">
                <a:latin typeface="Verdana" panose="020B0604030504040204" pitchFamily="34" charset="0"/>
              </a:rPr>
              <a:t>La struttura del corso quadriennale tiene conto sia delle esigenze culturali e teoriche, che di quelle formative.</a:t>
            </a:r>
          </a:p>
          <a:p>
            <a:pPr algn="just" eaLnBrk="1" hangingPunct="1">
              <a:spcBef>
                <a:spcPct val="30000"/>
              </a:spcBef>
            </a:pPr>
            <a:r>
              <a:rPr lang="it-IT" altLang="it-IT" sz="1600" dirty="0">
                <a:latin typeface="Verdana" panose="020B0604030504040204" pitchFamily="34" charset="0"/>
              </a:rPr>
              <a:t>Per quanto riguarda gli aspetti culturali e teorici, viene dato  spazio alla conoscenza dei principali autori e dei più importanti riferimenti concettuali della Psicologia e in particolare della Psicologia del Profondo, sia in riferimento alla Psicoanalisi che alla Psicologia Analitica di Jung.</a:t>
            </a:r>
          </a:p>
          <a:p>
            <a:pPr algn="just" eaLnBrk="1" hangingPunct="1">
              <a:spcBef>
                <a:spcPct val="30000"/>
              </a:spcBef>
            </a:pPr>
            <a:r>
              <a:rPr lang="it-IT" altLang="it-IT" sz="1600" dirty="0">
                <a:latin typeface="Verdana" panose="020B0604030504040204" pitchFamily="34" charset="0"/>
              </a:rPr>
              <a:t>Gli insegnamenti culturali comprendono materie quali la psicologia, la clinica, la psicopatologia, la psicologia transculturale e sociale. </a:t>
            </a:r>
          </a:p>
          <a:p>
            <a:pPr algn="just" eaLnBrk="1" hangingPunct="1">
              <a:spcBef>
                <a:spcPct val="30000"/>
              </a:spcBef>
            </a:pPr>
            <a:r>
              <a:rPr lang="it-IT" altLang="it-IT" sz="1600" dirty="0">
                <a:latin typeface="Verdana" panose="020B0604030504040204" pitchFamily="34" charset="0"/>
              </a:rPr>
              <a:t>La preparazione teorica si accompagna allo studio dei casi clinici e all’acquisizione di strumenti diagnostici, in particolare il Test di Rorschach. Sin dal primo anno l’allievo viene introdotto agli aspetti specifici della tecnica ITP, alle caratteristiche dell’Immaginario e dei processi creativi.</a:t>
            </a:r>
          </a:p>
          <a:p>
            <a:pPr algn="just" eaLnBrk="1" hangingPunct="1">
              <a:spcBef>
                <a:spcPct val="30000"/>
              </a:spcBef>
            </a:pPr>
            <a:r>
              <a:rPr lang="it-IT" altLang="it-IT" sz="1600" dirty="0">
                <a:latin typeface="Verdana" panose="020B0604030504040204" pitchFamily="34" charset="0"/>
              </a:rPr>
              <a:t>Le lezioni teoriche sono integrate da Seminari: momenti formativi di ampio interesse culturale, aperti a un pubblico più vasto.</a:t>
            </a:r>
          </a:p>
          <a:p>
            <a:pPr algn="just" eaLnBrk="1" hangingPunct="1">
              <a:spcBef>
                <a:spcPct val="30000"/>
              </a:spcBef>
            </a:pPr>
            <a:r>
              <a:rPr lang="it-IT" altLang="it-IT" sz="1600" dirty="0">
                <a:latin typeface="Verdana" panose="020B0604030504040204" pitchFamily="34" charset="0"/>
              </a:rPr>
              <a:t>Nell’ITP è fondamentale la formazione personale; è prevista un’analisi con l’ITP, che fornirà la base per la successiva conoscenza teorica del metodo.</a:t>
            </a:r>
          </a:p>
          <a:p>
            <a:pPr algn="just" eaLnBrk="1" hangingPunct="1">
              <a:spcBef>
                <a:spcPct val="30000"/>
              </a:spcBef>
            </a:pPr>
            <a:r>
              <a:rPr lang="it-IT" altLang="it-IT" sz="1600" dirty="0">
                <a:latin typeface="Verdana" panose="020B0604030504040204" pitchFamily="34" charset="0"/>
              </a:rPr>
              <a:t>La Scuola, attraverso le esercitazioni, lo studio di casi e la supervisione, accompagnerà l’allievo nel vivo della pratica psicoterapica e, anche dopo la conclusione dell’iter quadriennale, potrà continuare a fornire momenti formativi, a seconda delle esigenze personali.</a:t>
            </a:r>
          </a:p>
          <a:p>
            <a:pPr algn="just" eaLnBrk="1" hangingPunct="1">
              <a:spcBef>
                <a:spcPct val="30000"/>
              </a:spcBef>
            </a:pPr>
            <a:endParaRPr lang="it-IT" altLang="it-IT" sz="1600" dirty="0">
              <a:latin typeface="Verdana" panose="020B0604030504040204" pitchFamily="34" charset="0"/>
            </a:endParaRPr>
          </a:p>
          <a:p>
            <a:pPr algn="just" eaLnBrk="1" hangingPunct="1">
              <a:spcBef>
                <a:spcPct val="30000"/>
              </a:spcBef>
            </a:pPr>
            <a:endParaRPr lang="it-IT" altLang="it-IT" sz="1600" dirty="0">
              <a:latin typeface="Verdana" panose="020B0604030504040204" pitchFamily="34" charset="0"/>
            </a:endParaRPr>
          </a:p>
        </p:txBody>
      </p:sp>
      <p:sp>
        <p:nvSpPr>
          <p:cNvPr id="3" name="Rectangle 2">
            <a:extLst>
              <a:ext uri="{FF2B5EF4-FFF2-40B4-BE49-F238E27FC236}">
                <a16:creationId xmlns:a16="http://schemas.microsoft.com/office/drawing/2014/main" id="{2E9583EB-B989-A46F-B916-EC916905CBA0}"/>
              </a:ext>
            </a:extLst>
          </p:cNvPr>
          <p:cNvSpPr>
            <a:spLocks noGrp="1" noChangeArrowheads="1"/>
          </p:cNvSpPr>
          <p:nvPr>
            <p:ph type="title"/>
          </p:nvPr>
        </p:nvSpPr>
        <p:spPr>
          <a:xfrm>
            <a:off x="107504" y="188640"/>
            <a:ext cx="8784976" cy="792088"/>
          </a:xfrm>
        </p:spPr>
        <p:txBody>
          <a:bodyPr/>
          <a:lstStyle/>
          <a:p>
            <a:pPr eaLnBrk="1" hangingPunct="1"/>
            <a:r>
              <a:rPr lang="it-IT" altLang="it-IT" sz="2400" b="1" dirty="0">
                <a:solidFill>
                  <a:srgbClr val="007A37"/>
                </a:solidFill>
                <a:latin typeface="Verdana" panose="020B0604030504040204" pitchFamily="34" charset="0"/>
              </a:rPr>
              <a:t>STRUTTURA DEL CORSO QUADRIENNALE</a:t>
            </a:r>
            <a:endParaRPr lang="it-IT" altLang="it-IT" sz="1800" b="1" dirty="0">
              <a:solidFill>
                <a:srgbClr val="007A37"/>
              </a:solidFill>
              <a:latin typeface="Verdana" panose="020B0604030504040204" pitchFamily="34" charset="0"/>
            </a:endParaRPr>
          </a:p>
        </p:txBody>
      </p:sp>
      <p:sp>
        <p:nvSpPr>
          <p:cNvPr id="4" name="Segnaposto numero diapositiva 3">
            <a:extLst>
              <a:ext uri="{FF2B5EF4-FFF2-40B4-BE49-F238E27FC236}">
                <a16:creationId xmlns:a16="http://schemas.microsoft.com/office/drawing/2014/main" id="{CA862529-F852-968A-93DB-59E4A0BED203}"/>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12</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9187DFC-1C5B-4125-8F0B-027BB9E3D1B6}"/>
              </a:ext>
            </a:extLst>
          </p:cNvPr>
          <p:cNvSpPr>
            <a:spLocks noGrp="1" noChangeArrowheads="1"/>
          </p:cNvSpPr>
          <p:nvPr>
            <p:ph type="title"/>
          </p:nvPr>
        </p:nvSpPr>
        <p:spPr>
          <a:xfrm>
            <a:off x="457200" y="188740"/>
            <a:ext cx="8229600" cy="791988"/>
          </a:xfrm>
        </p:spPr>
        <p:txBody>
          <a:bodyPr/>
          <a:lstStyle/>
          <a:p>
            <a:pPr eaLnBrk="1" hangingPunct="1"/>
            <a:r>
              <a:rPr lang="it-IT" altLang="it-IT" sz="2400" b="1" dirty="0">
                <a:solidFill>
                  <a:srgbClr val="007A37"/>
                </a:solidFill>
                <a:latin typeface="Verdana" panose="020B0604030504040204" pitchFamily="34" charset="0"/>
              </a:rPr>
              <a:t>ORDINAMENTO DIDATTICO</a:t>
            </a:r>
          </a:p>
        </p:txBody>
      </p:sp>
      <p:sp>
        <p:nvSpPr>
          <p:cNvPr id="14339" name="Rectangle 4">
            <a:extLst>
              <a:ext uri="{FF2B5EF4-FFF2-40B4-BE49-F238E27FC236}">
                <a16:creationId xmlns:a16="http://schemas.microsoft.com/office/drawing/2014/main" id="{B563FF55-CD9E-459C-97AC-487C38C45AF8}"/>
              </a:ext>
            </a:extLst>
          </p:cNvPr>
          <p:cNvSpPr>
            <a:spLocks noGrp="1" noChangeArrowheads="1"/>
          </p:cNvSpPr>
          <p:nvPr>
            <p:ph type="body" idx="1"/>
          </p:nvPr>
        </p:nvSpPr>
        <p:spPr>
          <a:xfrm>
            <a:off x="251520" y="1124744"/>
            <a:ext cx="8784976" cy="5112544"/>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marL="0" indent="0" algn="just" eaLnBrk="1" hangingPunct="1">
              <a:spcBef>
                <a:spcPct val="30000"/>
              </a:spcBef>
              <a:buNone/>
            </a:pPr>
            <a:endParaRPr lang="it-IT" altLang="it-IT" sz="1600" dirty="0">
              <a:latin typeface="Verdana" panose="020B0604030504040204" pitchFamily="34" charset="0"/>
            </a:endParaRPr>
          </a:p>
          <a:p>
            <a:pPr marL="0" indent="0" algn="just" eaLnBrk="1" hangingPunct="1">
              <a:spcBef>
                <a:spcPct val="30000"/>
              </a:spcBef>
              <a:buNone/>
            </a:pPr>
            <a:r>
              <a:rPr lang="it-IT" altLang="it-IT" sz="1600" dirty="0">
                <a:latin typeface="Verdana" panose="020B0604030504040204" pitchFamily="34" charset="0"/>
              </a:rPr>
              <a:t>Ciascun anno di corso prevede 500 ore di formazione didattica così suddivise:</a:t>
            </a:r>
          </a:p>
          <a:p>
            <a:pPr algn="just" eaLnBrk="1" hangingPunct="1">
              <a:spcBef>
                <a:spcPts val="1800"/>
              </a:spcBef>
            </a:pPr>
            <a:r>
              <a:rPr lang="it-IT" altLang="it-IT" sz="1600" dirty="0">
                <a:latin typeface="Verdana" panose="020B0604030504040204" pitchFamily="34" charset="0"/>
              </a:rPr>
              <a:t>tra 140 e 180 ore</a:t>
            </a:r>
          </a:p>
          <a:p>
            <a:pPr marL="0" indent="0" algn="just" eaLnBrk="1" hangingPunct="1">
              <a:spcBef>
                <a:spcPct val="30000"/>
              </a:spcBef>
              <a:buNone/>
            </a:pPr>
            <a:r>
              <a:rPr lang="it-IT" altLang="it-IT" sz="1600" dirty="0">
                <a:latin typeface="Verdana" panose="020B0604030504040204" pitchFamily="34" charset="0"/>
              </a:rPr>
              <a:t>     Insegnamenti teorici e teorico-pratici e Seminari (20 ore)</a:t>
            </a:r>
          </a:p>
          <a:p>
            <a:pPr algn="just" eaLnBrk="1" hangingPunct="1">
              <a:spcBef>
                <a:spcPts val="1800"/>
              </a:spcBef>
            </a:pPr>
            <a:r>
              <a:rPr lang="it-IT" altLang="it-IT" sz="1600" dirty="0">
                <a:latin typeface="Verdana" panose="020B0604030504040204" pitchFamily="34" charset="0"/>
              </a:rPr>
              <a:t>tra 130 e 170 ore </a:t>
            </a:r>
          </a:p>
          <a:p>
            <a:pPr marL="0" indent="0" algn="just" eaLnBrk="1" hangingPunct="1">
              <a:spcBef>
                <a:spcPct val="30000"/>
              </a:spcBef>
              <a:buNone/>
            </a:pPr>
            <a:r>
              <a:rPr lang="it-IT" altLang="it-IT" sz="1600" dirty="0">
                <a:latin typeface="Verdana" panose="020B0604030504040204" pitchFamily="34" charset="0"/>
              </a:rPr>
              <a:t>     Esercitazioni e Supervisioni</a:t>
            </a:r>
          </a:p>
          <a:p>
            <a:pPr algn="just" eaLnBrk="1" hangingPunct="1">
              <a:spcBef>
                <a:spcPts val="1800"/>
              </a:spcBef>
            </a:pPr>
            <a:r>
              <a:rPr lang="it-IT" altLang="it-IT" sz="1600" dirty="0">
                <a:latin typeface="Verdana" panose="020B0604030504040204" pitchFamily="34" charset="0"/>
              </a:rPr>
              <a:t>40 ore </a:t>
            </a:r>
          </a:p>
          <a:p>
            <a:pPr marL="0" indent="0" algn="just" eaLnBrk="1" hangingPunct="1">
              <a:spcBef>
                <a:spcPct val="30000"/>
              </a:spcBef>
              <a:buNone/>
            </a:pPr>
            <a:r>
              <a:rPr lang="it-IT" altLang="it-IT" sz="1600" dirty="0">
                <a:latin typeface="Verdana" panose="020B0604030504040204" pitchFamily="34" charset="0"/>
              </a:rPr>
              <a:t>     Formazione personale</a:t>
            </a:r>
          </a:p>
          <a:p>
            <a:pPr algn="just" eaLnBrk="1" hangingPunct="1">
              <a:spcBef>
                <a:spcPts val="1800"/>
              </a:spcBef>
            </a:pPr>
            <a:r>
              <a:rPr lang="it-IT" altLang="it-IT" sz="1600" dirty="0">
                <a:latin typeface="Verdana" panose="020B0604030504040204" pitchFamily="34" charset="0"/>
              </a:rPr>
              <a:t>150 ore </a:t>
            </a:r>
          </a:p>
          <a:p>
            <a:pPr marL="0" indent="0" algn="just" eaLnBrk="1" hangingPunct="1">
              <a:spcBef>
                <a:spcPct val="30000"/>
              </a:spcBef>
              <a:buNone/>
            </a:pPr>
            <a:r>
              <a:rPr lang="it-IT" altLang="it-IT" sz="1600" dirty="0">
                <a:latin typeface="Verdana" panose="020B0604030504040204" pitchFamily="34" charset="0"/>
              </a:rPr>
              <a:t>     Tirocinio</a:t>
            </a:r>
          </a:p>
          <a:p>
            <a:pPr marL="457200" lvl="1" indent="0" algn="just" eaLnBrk="1" hangingPunct="1">
              <a:spcBef>
                <a:spcPct val="30000"/>
              </a:spcBef>
              <a:buNone/>
            </a:pPr>
            <a:endParaRPr lang="it-IT" altLang="it-IT" sz="1600" dirty="0">
              <a:latin typeface="Verdana" panose="020B0604030504040204" pitchFamily="34" charset="0"/>
            </a:endParaRPr>
          </a:p>
          <a:p>
            <a:pPr marL="57150" indent="0" algn="just" eaLnBrk="1" hangingPunct="1">
              <a:spcBef>
                <a:spcPct val="30000"/>
              </a:spcBef>
              <a:buNone/>
            </a:pPr>
            <a:r>
              <a:rPr lang="it-IT" altLang="it-IT" sz="1600" dirty="0">
                <a:latin typeface="Verdana" panose="020B0604030504040204" pitchFamily="34" charset="0"/>
              </a:rPr>
              <a:t>La “formazione pratica” (Insegnamenti caratterizzanti teorico-pratici, Esercitazioni e Supervisioni) cresce gradualmente, da 140 ore nel primo anno a 235 ore nel quarto anno.</a:t>
            </a:r>
          </a:p>
          <a:p>
            <a:pPr marL="57150" indent="0" algn="just" eaLnBrk="1" hangingPunct="1">
              <a:spcBef>
                <a:spcPct val="30000"/>
              </a:spcBef>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B559F316-7F43-A2D4-2343-5FD1F931780E}"/>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13</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4E61ECC-FE97-42CE-8742-1C72671762C8}"/>
              </a:ext>
            </a:extLst>
          </p:cNvPr>
          <p:cNvSpPr>
            <a:spLocks noGrp="1" noChangeArrowheads="1"/>
          </p:cNvSpPr>
          <p:nvPr>
            <p:ph type="title"/>
          </p:nvPr>
        </p:nvSpPr>
        <p:spPr>
          <a:xfrm>
            <a:off x="35496" y="188640"/>
            <a:ext cx="9108504" cy="792088"/>
          </a:xfrm>
        </p:spPr>
        <p:txBody>
          <a:bodyPr/>
          <a:lstStyle/>
          <a:p>
            <a:pPr eaLnBrk="1" hangingPunct="1"/>
            <a:r>
              <a:rPr lang="it-IT" altLang="it-IT" sz="2400" b="1" dirty="0">
                <a:solidFill>
                  <a:srgbClr val="007A37"/>
                </a:solidFill>
                <a:latin typeface="Verdana" panose="020B0604030504040204" pitchFamily="34" charset="0"/>
              </a:rPr>
              <a:t>FORMAZIONE TEORICA E TEORICO-PRATICA</a:t>
            </a:r>
          </a:p>
        </p:txBody>
      </p:sp>
      <p:sp>
        <p:nvSpPr>
          <p:cNvPr id="15363" name="Rectangle 3">
            <a:extLst>
              <a:ext uri="{FF2B5EF4-FFF2-40B4-BE49-F238E27FC236}">
                <a16:creationId xmlns:a16="http://schemas.microsoft.com/office/drawing/2014/main" id="{E704CA98-0D2A-4ED7-A742-1FAE811B754C}"/>
              </a:ext>
            </a:extLst>
          </p:cNvPr>
          <p:cNvSpPr>
            <a:spLocks noGrp="1" noChangeArrowheads="1"/>
          </p:cNvSpPr>
          <p:nvPr>
            <p:ph type="body" idx="1"/>
          </p:nvPr>
        </p:nvSpPr>
        <p:spPr>
          <a:xfrm>
            <a:off x="457200" y="836712"/>
            <a:ext cx="8507288" cy="5616624"/>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marL="0" indent="0" algn="just" eaLnBrk="1" hangingPunct="1">
              <a:spcBef>
                <a:spcPct val="30000"/>
              </a:spcBef>
              <a:buNone/>
            </a:pPr>
            <a:r>
              <a:rPr lang="it-IT" altLang="it-IT" sz="1600" dirty="0">
                <a:latin typeface="Verdana" panose="020B0604030504040204" pitchFamily="34" charset="0"/>
              </a:rPr>
              <a:t>I fenomeni immaginativi sono utilizzati in psicoterapia da diverse Scuole Europee che si occupano della visualizzazione ottenuta nello stato ipovigile attivato durante il rilassamento. </a:t>
            </a:r>
          </a:p>
          <a:p>
            <a:pPr marL="0" indent="0" algn="just" eaLnBrk="1" hangingPunct="1">
              <a:spcBef>
                <a:spcPts val="600"/>
              </a:spcBef>
              <a:spcAft>
                <a:spcPts val="1200"/>
              </a:spcAft>
              <a:buNone/>
            </a:pPr>
            <a:r>
              <a:rPr lang="it-IT" altLang="it-IT" sz="1600" dirty="0">
                <a:latin typeface="Verdana" panose="020B0604030504040204" pitchFamily="34" charset="0"/>
              </a:rPr>
              <a:t>Si approfondirà lo studio di queste metodiche, con specifico riferimento alle Tecniche Immaginative di analisi e ristrutturazione del Profondo (ITP) definite da Rigo e Virel.</a:t>
            </a:r>
          </a:p>
          <a:p>
            <a:pPr marL="0" indent="0" algn="just" eaLnBrk="1" hangingPunct="1">
              <a:spcBef>
                <a:spcPts val="600"/>
              </a:spcBef>
              <a:spcAft>
                <a:spcPts val="300"/>
              </a:spcAft>
              <a:buNone/>
            </a:pPr>
            <a:r>
              <a:rPr lang="it-IT" altLang="it-IT" sz="1600" dirty="0">
                <a:latin typeface="Verdana" panose="020B0604030504040204" pitchFamily="34" charset="0"/>
              </a:rPr>
              <a:t>Si tratta di 140-180 ore all’anno (incluse 20 di seminari). L’insegnamento teorico cala da 170 ore nel I anno a 75 nel IV anno; l’insegnamento caratterizzante teorico-pratico cresce da 10 a 95. Questa è l’articolazione dei contenuti:</a:t>
            </a:r>
          </a:p>
          <a:p>
            <a:pPr algn="just" eaLnBrk="1" hangingPunct="1">
              <a:spcBef>
                <a:spcPts val="0"/>
              </a:spcBef>
              <a:spcAft>
                <a:spcPts val="300"/>
              </a:spcAft>
              <a:buFont typeface="Wingdings" panose="05000000000000000000" pitchFamily="2" charset="2"/>
              <a:buChar char="Ø"/>
            </a:pPr>
            <a:r>
              <a:rPr lang="it-IT" altLang="it-IT" sz="1600" dirty="0">
                <a:latin typeface="Verdana" panose="020B0604030504040204" pitchFamily="34" charset="0"/>
              </a:rPr>
              <a:t>teoria dei rapporti oggettuali, psicologia del Sé, psicologia dell’Io, processi di individuazione e separazione, Immagine del Corpo (conoscenza dei principali autori: Kohut, Winnicott, Segal, Mahler, Bergman, Tustin, Pankow, Dolto);</a:t>
            </a:r>
          </a:p>
          <a:p>
            <a:pPr algn="just" eaLnBrk="1" hangingPunct="1">
              <a:spcBef>
                <a:spcPts val="0"/>
              </a:spcBef>
              <a:spcAft>
                <a:spcPts val="300"/>
              </a:spcAft>
              <a:buFont typeface="Wingdings" panose="05000000000000000000" pitchFamily="2" charset="2"/>
              <a:buChar char="Ø"/>
            </a:pPr>
            <a:r>
              <a:rPr lang="it-IT" altLang="it-IT" sz="1600" dirty="0">
                <a:latin typeface="Verdana" panose="020B0604030504040204" pitchFamily="34" charset="0"/>
              </a:rPr>
              <a:t>psicologia generale, psicologia dell’arco della vita, psicopatologia generale, sociale e speciale, prevalentemente con finalità diagnostica;</a:t>
            </a:r>
          </a:p>
          <a:p>
            <a:pPr algn="just" eaLnBrk="1" hangingPunct="1">
              <a:spcBef>
                <a:spcPts val="0"/>
              </a:spcBef>
              <a:spcAft>
                <a:spcPts val="300"/>
              </a:spcAft>
              <a:buFont typeface="Wingdings" panose="05000000000000000000" pitchFamily="2" charset="2"/>
              <a:buChar char="Ø"/>
            </a:pPr>
            <a:r>
              <a:rPr lang="it-IT" altLang="it-IT" sz="1600" dirty="0">
                <a:latin typeface="Verdana" panose="020B0604030504040204" pitchFamily="34" charset="0"/>
              </a:rPr>
              <a:t>discussione critica dei principali indirizzi psicoterapeutici;</a:t>
            </a:r>
          </a:p>
          <a:p>
            <a:pPr algn="just" eaLnBrk="1" hangingPunct="1">
              <a:spcBef>
                <a:spcPts val="0"/>
              </a:spcBef>
              <a:spcAft>
                <a:spcPts val="300"/>
              </a:spcAft>
              <a:buFont typeface="Wingdings" panose="05000000000000000000" pitchFamily="2" charset="2"/>
              <a:buChar char="Ø"/>
            </a:pPr>
            <a:r>
              <a:rPr lang="it-IT" altLang="it-IT" sz="1600" dirty="0">
                <a:latin typeface="Verdana" panose="020B0604030504040204" pitchFamily="34" charset="0"/>
              </a:rPr>
              <a:t>psicologia analitica di Jung;</a:t>
            </a:r>
          </a:p>
          <a:p>
            <a:pPr algn="just" eaLnBrk="1" hangingPunct="1">
              <a:spcBef>
                <a:spcPts val="0"/>
              </a:spcBef>
              <a:spcAft>
                <a:spcPts val="300"/>
              </a:spcAft>
              <a:buFont typeface="Wingdings" panose="05000000000000000000" pitchFamily="2" charset="2"/>
              <a:buChar char="Ø"/>
            </a:pPr>
            <a:r>
              <a:rPr lang="it-IT" altLang="it-IT" sz="1600" dirty="0">
                <a:latin typeface="Verdana" panose="020B0604030504040204" pitchFamily="34" charset="0"/>
              </a:rPr>
              <a:t>strutture e processi dell’Immaginario;</a:t>
            </a:r>
          </a:p>
          <a:p>
            <a:pPr algn="just" eaLnBrk="1" hangingPunct="1">
              <a:spcBef>
                <a:spcPts val="0"/>
              </a:spcBef>
              <a:spcAft>
                <a:spcPts val="300"/>
              </a:spcAft>
              <a:buFont typeface="Wingdings" panose="05000000000000000000" pitchFamily="2" charset="2"/>
              <a:buChar char="Ø"/>
            </a:pPr>
            <a:r>
              <a:rPr lang="it-IT" altLang="it-IT" sz="1600" dirty="0">
                <a:latin typeface="Verdana" panose="020B0604030504040204" pitchFamily="34" charset="0"/>
              </a:rPr>
              <a:t>approfondimento dell’indirizzo metodologico e teorico-culturale della Scuola;</a:t>
            </a:r>
          </a:p>
          <a:p>
            <a:pPr algn="just" eaLnBrk="1" hangingPunct="1">
              <a:spcBef>
                <a:spcPts val="0"/>
              </a:spcBef>
              <a:spcAft>
                <a:spcPts val="300"/>
              </a:spcAft>
              <a:buFont typeface="Wingdings" panose="05000000000000000000" pitchFamily="2" charset="2"/>
              <a:buChar char="Ø"/>
            </a:pPr>
            <a:r>
              <a:rPr lang="it-IT" altLang="it-IT" sz="1600" dirty="0">
                <a:latin typeface="Verdana" panose="020B0604030504040204" pitchFamily="34" charset="0"/>
              </a:rPr>
              <a:t>Seminari: "Immaginario e Cura", "Test di Rorschach".</a:t>
            </a:r>
          </a:p>
          <a:p>
            <a:pPr marL="0" indent="0" algn="just" eaLnBrk="1" hangingPunct="1">
              <a:spcBef>
                <a:spcPts val="0"/>
              </a:spcBef>
              <a:spcAft>
                <a:spcPts val="300"/>
              </a:spcAft>
              <a:buNone/>
            </a:pPr>
            <a:r>
              <a:rPr lang="it-IT" altLang="it-IT" sz="1800" dirty="0">
                <a:latin typeface="Verdana" panose="020B0604030504040204" pitchFamily="34" charset="0"/>
              </a:rPr>
              <a:t>	</a:t>
            </a:r>
          </a:p>
          <a:p>
            <a:pPr algn="just" eaLnBrk="1" hangingPunct="1">
              <a:spcBef>
                <a:spcPct val="30000"/>
              </a:spcBef>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EC099267-1203-1FEC-39D6-BEA16CC072FF}"/>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14</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661D997A-8E9E-4075-8465-847E6B3AB2BC}"/>
              </a:ext>
            </a:extLst>
          </p:cNvPr>
          <p:cNvSpPr>
            <a:spLocks noGrp="1" noChangeArrowheads="1"/>
          </p:cNvSpPr>
          <p:nvPr>
            <p:ph type="body" idx="1"/>
          </p:nvPr>
        </p:nvSpPr>
        <p:spPr>
          <a:xfrm>
            <a:off x="457200" y="352320"/>
            <a:ext cx="8507288" cy="566896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marL="0" indent="0" algn="just" eaLnBrk="1" hangingPunct="1">
              <a:spcBef>
                <a:spcPct val="30000"/>
              </a:spcBef>
              <a:buNone/>
            </a:pPr>
            <a:r>
              <a:rPr lang="it-IT" altLang="it-IT" sz="2400" b="1" cap="all" dirty="0">
                <a:solidFill>
                  <a:srgbClr val="007A37"/>
                </a:solidFill>
                <a:latin typeface="Verdana" panose="020B0604030504040204" pitchFamily="34" charset="0"/>
              </a:rPr>
              <a:t>Esercitazioni e Supervisioni</a:t>
            </a:r>
            <a:r>
              <a:rPr lang="it-IT" altLang="it-IT" sz="1400" b="1" cap="all" dirty="0">
                <a:solidFill>
                  <a:srgbClr val="007A37"/>
                </a:solidFill>
                <a:latin typeface="Verdana" panose="020B0604030504040204" pitchFamily="34" charset="0"/>
              </a:rPr>
              <a:t> </a:t>
            </a:r>
            <a:r>
              <a:rPr lang="it-IT" altLang="it-IT" sz="1600" dirty="0">
                <a:latin typeface="Verdana" panose="020B0604030504040204" pitchFamily="34" charset="0"/>
              </a:rPr>
              <a:t>(130-170 ore all’anno)</a:t>
            </a:r>
            <a:endParaRPr lang="it-IT" altLang="it-IT" sz="2800" dirty="0">
              <a:latin typeface="Verdana" panose="020B0604030504040204" pitchFamily="34" charset="0"/>
            </a:endParaRPr>
          </a:p>
          <a:p>
            <a:pPr algn="just" eaLnBrk="1" hangingPunct="1">
              <a:spcBef>
                <a:spcPts val="400"/>
              </a:spcBef>
              <a:buFont typeface="Wingdings" panose="05000000000000000000" pitchFamily="2" charset="2"/>
              <a:buChar char="Ø"/>
            </a:pPr>
            <a:r>
              <a:rPr lang="it-IT" altLang="it-IT" sz="1600" dirty="0">
                <a:latin typeface="Verdana" panose="020B0604030504040204" pitchFamily="34" charset="0"/>
              </a:rPr>
              <a:t>esercitazioni di gruppo, che nel primo biennio verteranno prevalentemente sui test diagnostici (in particolare sul test di Rorschach), e  che  saranno volte all’acquisizione da parte dell’allievo di adeguate competenze nella somministrazione dei test stessi e nella interpretazione dei risultati, al fine di formulare una ipotesi diagnostica psicodinamica;</a:t>
            </a:r>
          </a:p>
          <a:p>
            <a:pPr algn="just" eaLnBrk="1" hangingPunct="1">
              <a:spcBef>
                <a:spcPts val="400"/>
              </a:spcBef>
              <a:buFont typeface="Wingdings" panose="05000000000000000000" pitchFamily="2" charset="2"/>
              <a:buChar char="Ø"/>
            </a:pPr>
            <a:r>
              <a:rPr lang="it-IT" altLang="it-IT" sz="1600" dirty="0">
                <a:latin typeface="Verdana" panose="020B0604030504040204" pitchFamily="34" charset="0"/>
              </a:rPr>
              <a:t>sedute di Imagerie di gruppo secondo il metodo ITP;</a:t>
            </a:r>
          </a:p>
          <a:p>
            <a:pPr algn="just" eaLnBrk="1" hangingPunct="1">
              <a:spcBef>
                <a:spcPts val="400"/>
              </a:spcBef>
              <a:buFont typeface="Wingdings" panose="05000000000000000000" pitchFamily="2" charset="2"/>
              <a:buChar char="Ø"/>
            </a:pPr>
            <a:r>
              <a:rPr lang="it-IT" altLang="it-IT" sz="1600" dirty="0">
                <a:latin typeface="Verdana" panose="020B0604030504040204" pitchFamily="34" charset="0"/>
              </a:rPr>
              <a:t>esercitazioni individuali di simulazione, riguardanti le tecniche di Imagerie Mentale (nel secondo biennio);</a:t>
            </a:r>
          </a:p>
          <a:p>
            <a:pPr algn="just" eaLnBrk="1" hangingPunct="1">
              <a:spcBef>
                <a:spcPts val="400"/>
              </a:spcBef>
              <a:buFont typeface="Wingdings" panose="05000000000000000000" pitchFamily="2" charset="2"/>
              <a:buChar char="Ø"/>
            </a:pPr>
            <a:r>
              <a:rPr lang="it-IT" altLang="it-IT" sz="1600" dirty="0">
                <a:latin typeface="Verdana" panose="020B0604030504040204" pitchFamily="34" charset="0"/>
              </a:rPr>
              <a:t>supervisione di gruppo, per addestrare gli allievi alla pratica clinica attraverso un’ampia casistica;</a:t>
            </a:r>
          </a:p>
          <a:p>
            <a:pPr algn="just" eaLnBrk="1" hangingPunct="1">
              <a:spcBef>
                <a:spcPts val="400"/>
              </a:spcBef>
              <a:buFont typeface="Wingdings" panose="05000000000000000000" pitchFamily="2" charset="2"/>
              <a:buChar char="Ø"/>
            </a:pPr>
            <a:r>
              <a:rPr lang="it-IT" altLang="it-IT" sz="1600" dirty="0">
                <a:latin typeface="Verdana" panose="020B0604030504040204" pitchFamily="34" charset="0"/>
              </a:rPr>
              <a:t>letture e discussioni di gruppo sulle opere più significative della psicodinamica.</a:t>
            </a:r>
          </a:p>
          <a:p>
            <a:pPr marL="0" indent="0" algn="just" eaLnBrk="1" hangingPunct="1">
              <a:spcBef>
                <a:spcPts val="1200"/>
              </a:spcBef>
              <a:buNone/>
            </a:pPr>
            <a:r>
              <a:rPr lang="it-IT" altLang="it-IT" sz="2400" b="1" cap="all" dirty="0">
                <a:solidFill>
                  <a:srgbClr val="007A37"/>
                </a:solidFill>
                <a:latin typeface="Verdana" panose="020B0604030504040204" pitchFamily="34" charset="0"/>
              </a:rPr>
              <a:t>Formazione personale</a:t>
            </a:r>
          </a:p>
          <a:p>
            <a:pPr algn="just" eaLnBrk="1" hangingPunct="1">
              <a:spcBef>
                <a:spcPts val="400"/>
              </a:spcBef>
              <a:buFont typeface="Wingdings" panose="05000000000000000000" pitchFamily="2" charset="2"/>
              <a:buChar char="Ø"/>
            </a:pPr>
            <a:r>
              <a:rPr lang="it-IT" altLang="it-IT" sz="1600" dirty="0">
                <a:latin typeface="Verdana" panose="020B0604030504040204" pitchFamily="34" charset="0"/>
              </a:rPr>
              <a:t>sono previste 40 ore all’anno per un’analisi personale con la Tecnica ITP, che fornirà la base per la successiva conoscenza teorica del metodo.</a:t>
            </a:r>
          </a:p>
          <a:p>
            <a:pPr marL="0" indent="0" algn="just" eaLnBrk="1" hangingPunct="1">
              <a:spcBef>
                <a:spcPts val="1200"/>
              </a:spcBef>
              <a:buNone/>
            </a:pPr>
            <a:r>
              <a:rPr lang="it-IT" altLang="it-IT" sz="2400" b="1" cap="all" dirty="0">
                <a:solidFill>
                  <a:srgbClr val="007A37"/>
                </a:solidFill>
                <a:latin typeface="Verdana" panose="020B0604030504040204" pitchFamily="34" charset="0"/>
              </a:rPr>
              <a:t>Tirocinio</a:t>
            </a:r>
          </a:p>
          <a:p>
            <a:pPr algn="just" eaLnBrk="1" hangingPunct="1">
              <a:spcBef>
                <a:spcPts val="400"/>
              </a:spcBef>
              <a:buFont typeface="Wingdings" panose="05000000000000000000" pitchFamily="2" charset="2"/>
              <a:buChar char="Ø"/>
            </a:pPr>
            <a:r>
              <a:rPr lang="it-IT" altLang="it-IT" sz="1600" dirty="0">
                <a:latin typeface="Verdana" panose="020B0604030504040204" pitchFamily="34" charset="0"/>
              </a:rPr>
              <a:t>almeno 150 ore all’anno di tirocinio in strutture convenzionate con la Scuola</a:t>
            </a:r>
          </a:p>
          <a:p>
            <a:pPr algn="just" eaLnBrk="1" hangingPunct="1">
              <a:spcBef>
                <a:spcPct val="30000"/>
              </a:spcBef>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941E3607-B843-5475-1AC6-4311FD7A3DCD}"/>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15</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AB5F2DF-8108-4EFD-A843-54D21FC31C4D}"/>
              </a:ext>
            </a:extLst>
          </p:cNvPr>
          <p:cNvSpPr>
            <a:spLocks noGrp="1" noChangeArrowheads="1"/>
          </p:cNvSpPr>
          <p:nvPr>
            <p:ph type="title"/>
          </p:nvPr>
        </p:nvSpPr>
        <p:spPr>
          <a:xfrm>
            <a:off x="457200" y="44624"/>
            <a:ext cx="8229600" cy="1143000"/>
          </a:xfrm>
        </p:spPr>
        <p:txBody>
          <a:bodyPr/>
          <a:lstStyle/>
          <a:p>
            <a:pPr eaLnBrk="1" hangingPunct="1"/>
            <a:r>
              <a:rPr lang="it-IT" altLang="it-IT" sz="2400" b="1" dirty="0">
                <a:solidFill>
                  <a:srgbClr val="007A37"/>
                </a:solidFill>
                <a:latin typeface="Verdana" panose="020B0604030504040204" pitchFamily="34" charset="0"/>
              </a:rPr>
              <a:t>PROGRAMMA – I BIENNIO</a:t>
            </a:r>
          </a:p>
        </p:txBody>
      </p:sp>
      <p:sp>
        <p:nvSpPr>
          <p:cNvPr id="17411" name="Rectangle 3">
            <a:extLst>
              <a:ext uri="{FF2B5EF4-FFF2-40B4-BE49-F238E27FC236}">
                <a16:creationId xmlns:a16="http://schemas.microsoft.com/office/drawing/2014/main" id="{EEEDC29E-00F1-4527-81B4-443848C3BA83}"/>
              </a:ext>
            </a:extLst>
          </p:cNvPr>
          <p:cNvSpPr>
            <a:spLocks noGrp="1" noChangeArrowheads="1"/>
          </p:cNvSpPr>
          <p:nvPr>
            <p:ph type="body" idx="1"/>
          </p:nvPr>
        </p:nvSpPr>
        <p:spPr>
          <a:xfrm>
            <a:off x="457200" y="1196975"/>
            <a:ext cx="8229600" cy="4967288"/>
          </a:xfrm>
        </p:spPr>
        <p:txBody>
          <a:bodyPr/>
          <a:lstStyle/>
          <a:p>
            <a:pPr eaLnBrk="1" hangingPunct="1">
              <a:spcBef>
                <a:spcPct val="0"/>
              </a:spcBef>
              <a:buFontTx/>
              <a:buNone/>
            </a:pPr>
            <a:r>
              <a:rPr lang="it-IT" altLang="it-IT" sz="1600" b="1" dirty="0">
                <a:solidFill>
                  <a:srgbClr val="007A37"/>
                </a:solidFill>
                <a:latin typeface="Verdana" panose="020B0604030504040204" pitchFamily="34" charset="0"/>
              </a:rPr>
              <a:t>PROGRAMMA – I ANNO</a:t>
            </a:r>
          </a:p>
          <a:p>
            <a:pPr algn="just" eaLnBrk="1" hangingPunct="1">
              <a:spcBef>
                <a:spcPct val="0"/>
              </a:spcBef>
              <a:buFontTx/>
              <a:buNone/>
            </a:pPr>
            <a:r>
              <a:rPr lang="it-IT" altLang="it-IT" sz="1600" b="1" i="1" dirty="0">
                <a:latin typeface="Verdana" panose="020B0604030504040204" pitchFamily="34" charset="0"/>
              </a:rPr>
              <a:t>Insegnamenti di base:</a:t>
            </a:r>
            <a:r>
              <a:rPr lang="it-IT" altLang="it-IT" sz="1600" dirty="0">
                <a:latin typeface="Verdana" panose="020B0604030504040204" pitchFamily="34" charset="0"/>
              </a:rPr>
              <a:t> Psicologia  evolutiva dell’arco della vita,</a:t>
            </a:r>
          </a:p>
          <a:p>
            <a:pPr algn="just" eaLnBrk="1" hangingPunct="1">
              <a:spcBef>
                <a:spcPct val="0"/>
              </a:spcBef>
              <a:buFontTx/>
              <a:buNone/>
            </a:pPr>
            <a:r>
              <a:rPr lang="it-IT" altLang="it-IT" sz="1600" dirty="0">
                <a:latin typeface="Verdana" panose="020B0604030504040204" pitchFamily="34" charset="0"/>
              </a:rPr>
              <a:t>Psicologia generale, Psicodiagnostica clinica,</a:t>
            </a:r>
          </a:p>
          <a:p>
            <a:pPr algn="just" eaLnBrk="1" hangingPunct="1">
              <a:spcBef>
                <a:spcPct val="0"/>
              </a:spcBef>
              <a:buFontTx/>
              <a:buNone/>
            </a:pPr>
            <a:r>
              <a:rPr lang="it-IT" altLang="it-IT" sz="1600" dirty="0">
                <a:latin typeface="Verdana" panose="020B0604030504040204" pitchFamily="34" charset="0"/>
              </a:rPr>
              <a:t>Psicopatologia, psicobiologia e psicofarmacologia, </a:t>
            </a:r>
          </a:p>
          <a:p>
            <a:pPr algn="just" eaLnBrk="1" hangingPunct="1">
              <a:spcBef>
                <a:spcPct val="0"/>
              </a:spcBef>
              <a:buFontTx/>
              <a:buNone/>
            </a:pPr>
            <a:r>
              <a:rPr lang="it-IT" altLang="it-IT" sz="1600" dirty="0">
                <a:latin typeface="Verdana" panose="020B0604030504040204" pitchFamily="34" charset="0"/>
              </a:rPr>
              <a:t>Psicologia dinamica (Teorie dello sviluppo emozionale),</a:t>
            </a:r>
          </a:p>
          <a:p>
            <a:pPr algn="just" eaLnBrk="1" hangingPunct="1">
              <a:spcBef>
                <a:spcPct val="0"/>
              </a:spcBef>
              <a:buFontTx/>
              <a:buNone/>
            </a:pPr>
            <a:r>
              <a:rPr lang="it-IT" altLang="it-IT" sz="1600" dirty="0">
                <a:latin typeface="Verdana" panose="020B0604030504040204" pitchFamily="34" charset="0"/>
              </a:rPr>
              <a:t>Presa in carico e primo colloquio, </a:t>
            </a:r>
          </a:p>
          <a:p>
            <a:pPr algn="just" eaLnBrk="1" hangingPunct="1">
              <a:spcBef>
                <a:spcPct val="0"/>
              </a:spcBef>
              <a:buFontTx/>
              <a:buNone/>
            </a:pPr>
            <a:r>
              <a:rPr lang="it-IT" altLang="it-IT" sz="1600" dirty="0">
                <a:latin typeface="Verdana" panose="020B0604030504040204" pitchFamily="34" charset="0"/>
              </a:rPr>
              <a:t>Psicologia sociale, Altre Tecniche (Terapia Familiare).</a:t>
            </a:r>
          </a:p>
          <a:p>
            <a:pPr algn="just" eaLnBrk="1" hangingPunct="1">
              <a:spcBef>
                <a:spcPct val="0"/>
              </a:spcBef>
              <a:buFontTx/>
              <a:buNone/>
            </a:pPr>
            <a:r>
              <a:rPr lang="it-IT" altLang="it-IT" sz="1600" b="1" i="1" dirty="0">
                <a:latin typeface="Verdana" panose="020B0604030504040204" pitchFamily="34" charset="0"/>
              </a:rPr>
              <a:t>Insegnamenti caratterizzanti:</a:t>
            </a:r>
            <a:r>
              <a:rPr lang="it-IT" altLang="it-IT" sz="1600" dirty="0">
                <a:latin typeface="Verdana" panose="020B0604030504040204" pitchFamily="34" charset="0"/>
              </a:rPr>
              <a:t> Strutture e processi dell’Immaginario, </a:t>
            </a:r>
          </a:p>
          <a:p>
            <a:pPr algn="just" eaLnBrk="1" hangingPunct="1">
              <a:spcBef>
                <a:spcPct val="0"/>
              </a:spcBef>
              <a:buFontTx/>
              <a:buNone/>
            </a:pPr>
            <a:r>
              <a:rPr lang="it-IT" altLang="it-IT" sz="1600" dirty="0">
                <a:latin typeface="Verdana" panose="020B0604030504040204" pitchFamily="34" charset="0"/>
              </a:rPr>
              <a:t>Approccio clinico alla diagnosi secondo l’ITP.</a:t>
            </a:r>
          </a:p>
          <a:p>
            <a:pPr algn="just" eaLnBrk="1" hangingPunct="1">
              <a:spcBef>
                <a:spcPct val="0"/>
              </a:spcBef>
              <a:buFontTx/>
              <a:buNone/>
            </a:pPr>
            <a:r>
              <a:rPr lang="it-IT" altLang="it-IT" sz="1600" dirty="0"/>
              <a:t>	</a:t>
            </a:r>
          </a:p>
          <a:p>
            <a:pPr eaLnBrk="1" hangingPunct="1">
              <a:spcBef>
                <a:spcPct val="0"/>
              </a:spcBef>
              <a:buFontTx/>
              <a:buNone/>
            </a:pPr>
            <a:r>
              <a:rPr lang="it-IT" altLang="it-IT" sz="1600" b="1" dirty="0">
                <a:solidFill>
                  <a:srgbClr val="007A37"/>
                </a:solidFill>
                <a:latin typeface="Verdana" panose="020B0604030504040204" pitchFamily="34" charset="0"/>
              </a:rPr>
              <a:t>PROGRAMMA – II ANNO</a:t>
            </a:r>
          </a:p>
          <a:p>
            <a:pPr algn="just" eaLnBrk="1" hangingPunct="1">
              <a:spcBef>
                <a:spcPct val="0"/>
              </a:spcBef>
              <a:buFontTx/>
              <a:buNone/>
            </a:pPr>
            <a:r>
              <a:rPr lang="it-IT" altLang="it-IT" sz="1600" b="1" i="1" dirty="0">
                <a:latin typeface="Verdana" panose="020B0604030504040204" pitchFamily="34" charset="0"/>
              </a:rPr>
              <a:t>Insegnamenti di base:</a:t>
            </a:r>
            <a:r>
              <a:rPr lang="it-IT" altLang="it-IT" sz="1600" dirty="0">
                <a:latin typeface="Verdana" panose="020B0604030504040204" pitchFamily="34" charset="0"/>
              </a:rPr>
              <a:t> Psicologia evolutiva dell’arco della vita,</a:t>
            </a:r>
          </a:p>
          <a:p>
            <a:pPr algn="just" eaLnBrk="1" hangingPunct="1">
              <a:spcBef>
                <a:spcPct val="0"/>
              </a:spcBef>
              <a:buFontTx/>
              <a:buNone/>
            </a:pPr>
            <a:r>
              <a:rPr lang="it-IT" altLang="it-IT" sz="1600" dirty="0">
                <a:latin typeface="Verdana" panose="020B0604030504040204" pitchFamily="34" charset="0"/>
              </a:rPr>
              <a:t>Psicologia generale, Psicodiagnostica clinica,</a:t>
            </a:r>
          </a:p>
          <a:p>
            <a:pPr algn="just" eaLnBrk="1" hangingPunct="1">
              <a:spcBef>
                <a:spcPct val="0"/>
              </a:spcBef>
              <a:buFontTx/>
              <a:buNone/>
            </a:pPr>
            <a:r>
              <a:rPr lang="it-IT" altLang="it-IT" sz="1600" dirty="0">
                <a:latin typeface="Verdana" panose="020B0604030504040204" pitchFamily="34" charset="0"/>
              </a:rPr>
              <a:t>Psicopatologia, psicobiologia e psicofarmacologia, </a:t>
            </a:r>
          </a:p>
          <a:p>
            <a:pPr algn="just" eaLnBrk="1" hangingPunct="1">
              <a:spcBef>
                <a:spcPct val="0"/>
              </a:spcBef>
              <a:buFontTx/>
              <a:buNone/>
            </a:pPr>
            <a:r>
              <a:rPr lang="it-IT" altLang="it-IT" sz="1600" dirty="0">
                <a:latin typeface="Verdana" panose="020B0604030504040204" pitchFamily="34" charset="0"/>
              </a:rPr>
              <a:t>Psicologia dinamica (Teorie dello sviluppo emozionale),</a:t>
            </a:r>
          </a:p>
          <a:p>
            <a:pPr algn="just" eaLnBrk="1" hangingPunct="1">
              <a:spcBef>
                <a:spcPct val="0"/>
              </a:spcBef>
              <a:buFontTx/>
              <a:buNone/>
            </a:pPr>
            <a:r>
              <a:rPr lang="it-IT" altLang="it-IT" sz="1600" dirty="0">
                <a:latin typeface="Verdana" panose="020B0604030504040204" pitchFamily="34" charset="0"/>
              </a:rPr>
              <a:t>Antropologia e Psicologia cross-culturale, Altre Tecniche (Terapia Analitica).</a:t>
            </a:r>
          </a:p>
          <a:p>
            <a:pPr algn="just" eaLnBrk="1" hangingPunct="1">
              <a:spcBef>
                <a:spcPct val="0"/>
              </a:spcBef>
              <a:buFontTx/>
              <a:buNone/>
            </a:pPr>
            <a:r>
              <a:rPr lang="it-IT" altLang="it-IT" sz="1600" b="1" i="1" dirty="0">
                <a:latin typeface="Verdana" panose="020B0604030504040204" pitchFamily="34" charset="0"/>
              </a:rPr>
              <a:t>Insegnamenti caratterizzanti:</a:t>
            </a:r>
            <a:r>
              <a:rPr lang="it-IT" altLang="it-IT" sz="1600" dirty="0">
                <a:latin typeface="Verdana" panose="020B0604030504040204" pitchFamily="34" charset="0"/>
              </a:rPr>
              <a:t> Strutture e processi dell’Immaginario,</a:t>
            </a:r>
          </a:p>
          <a:p>
            <a:pPr algn="just" eaLnBrk="1" hangingPunct="1">
              <a:spcBef>
                <a:spcPct val="0"/>
              </a:spcBef>
              <a:buFontTx/>
              <a:buNone/>
            </a:pPr>
            <a:r>
              <a:rPr lang="it-IT" altLang="it-IT" sz="1600" dirty="0">
                <a:latin typeface="Verdana" panose="020B0604030504040204" pitchFamily="34" charset="0"/>
              </a:rPr>
              <a:t>Immagine del Corpo, Teoria e tecnica del Rilassamento.</a:t>
            </a:r>
          </a:p>
          <a:p>
            <a:pPr lvl="1" algn="just" eaLnBrk="1" hangingPunct="1">
              <a:spcBef>
                <a:spcPct val="0"/>
              </a:spcBef>
              <a:buFontTx/>
              <a:buNone/>
            </a:pPr>
            <a:endParaRPr lang="it-IT" altLang="it-IT" sz="1600" dirty="0"/>
          </a:p>
          <a:p>
            <a:pPr eaLnBrk="1" hangingPunct="1">
              <a:spcBef>
                <a:spcPct val="0"/>
              </a:spcBef>
              <a:buFontTx/>
              <a:buNone/>
            </a:pPr>
            <a:endParaRPr lang="it-IT" altLang="it-IT" sz="1600" dirty="0"/>
          </a:p>
        </p:txBody>
      </p:sp>
      <p:sp>
        <p:nvSpPr>
          <p:cNvPr id="3" name="Segnaposto numero diapositiva 3">
            <a:extLst>
              <a:ext uri="{FF2B5EF4-FFF2-40B4-BE49-F238E27FC236}">
                <a16:creationId xmlns:a16="http://schemas.microsoft.com/office/drawing/2014/main" id="{93D8775D-39BA-9247-D3C6-9AB3001B3925}"/>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16</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06F8B6E-161B-485F-BC98-0A08A4D36154}"/>
              </a:ext>
            </a:extLst>
          </p:cNvPr>
          <p:cNvSpPr>
            <a:spLocks noGrp="1" noChangeArrowheads="1"/>
          </p:cNvSpPr>
          <p:nvPr>
            <p:ph type="title"/>
          </p:nvPr>
        </p:nvSpPr>
        <p:spPr>
          <a:xfrm>
            <a:off x="457200" y="44624"/>
            <a:ext cx="8229600" cy="1143000"/>
          </a:xfrm>
        </p:spPr>
        <p:txBody>
          <a:bodyPr/>
          <a:lstStyle/>
          <a:p>
            <a:pPr eaLnBrk="1" hangingPunct="1"/>
            <a:r>
              <a:rPr lang="it-IT" altLang="it-IT" sz="2400" b="1" dirty="0">
                <a:solidFill>
                  <a:srgbClr val="007A37"/>
                </a:solidFill>
                <a:latin typeface="Verdana" panose="020B0604030504040204" pitchFamily="34" charset="0"/>
              </a:rPr>
              <a:t>PROGRAMMA – II BIENNIO</a:t>
            </a:r>
          </a:p>
        </p:txBody>
      </p:sp>
      <p:sp>
        <p:nvSpPr>
          <p:cNvPr id="18435" name="Rectangle 3">
            <a:extLst>
              <a:ext uri="{FF2B5EF4-FFF2-40B4-BE49-F238E27FC236}">
                <a16:creationId xmlns:a16="http://schemas.microsoft.com/office/drawing/2014/main" id="{071C64C1-487B-4164-AD42-BE7114D931A3}"/>
              </a:ext>
            </a:extLst>
          </p:cNvPr>
          <p:cNvSpPr>
            <a:spLocks noGrp="1" noChangeArrowheads="1"/>
          </p:cNvSpPr>
          <p:nvPr>
            <p:ph type="body" idx="1"/>
          </p:nvPr>
        </p:nvSpPr>
        <p:spPr>
          <a:xfrm>
            <a:off x="457200" y="1196975"/>
            <a:ext cx="8229600" cy="4967288"/>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0"/>
              </a:spcBef>
              <a:buFontTx/>
              <a:buNone/>
            </a:pPr>
            <a:r>
              <a:rPr lang="it-IT" altLang="it-IT" sz="1600" b="1" dirty="0">
                <a:solidFill>
                  <a:srgbClr val="007A37"/>
                </a:solidFill>
                <a:latin typeface="Verdana" panose="020B0604030504040204" pitchFamily="34" charset="0"/>
              </a:rPr>
              <a:t>PROGRAMMA – III ANNO</a:t>
            </a:r>
          </a:p>
          <a:p>
            <a:pPr algn="just" eaLnBrk="1" hangingPunct="1">
              <a:spcBef>
                <a:spcPct val="0"/>
              </a:spcBef>
              <a:buFontTx/>
              <a:buNone/>
            </a:pPr>
            <a:r>
              <a:rPr lang="it-IT" altLang="it-IT" sz="1600" b="1" i="1" dirty="0">
                <a:latin typeface="Verdana" panose="020B0604030504040204" pitchFamily="34" charset="0"/>
              </a:rPr>
              <a:t>Insegnamenti di base:</a:t>
            </a:r>
            <a:r>
              <a:rPr lang="it-IT" altLang="it-IT" sz="1600" dirty="0">
                <a:latin typeface="Verdana" panose="020B0604030504040204" pitchFamily="34" charset="0"/>
              </a:rPr>
              <a:t> Psicodiagnostica clinica,</a:t>
            </a:r>
          </a:p>
          <a:p>
            <a:pPr algn="just" eaLnBrk="1" hangingPunct="1">
              <a:spcBef>
                <a:spcPct val="0"/>
              </a:spcBef>
              <a:buFontTx/>
              <a:buNone/>
            </a:pPr>
            <a:r>
              <a:rPr lang="it-IT" altLang="it-IT" sz="1600" dirty="0">
                <a:latin typeface="Verdana" panose="020B0604030504040204" pitchFamily="34" charset="0"/>
              </a:rPr>
              <a:t>Psicopatologia, psicobiologia e psicofarmacologia, </a:t>
            </a:r>
          </a:p>
          <a:p>
            <a:pPr algn="just" eaLnBrk="1" hangingPunct="1">
              <a:spcBef>
                <a:spcPct val="0"/>
              </a:spcBef>
              <a:buFontTx/>
              <a:buNone/>
            </a:pPr>
            <a:r>
              <a:rPr lang="it-IT" altLang="it-IT" sz="1600" dirty="0">
                <a:latin typeface="Verdana" panose="020B0604030504040204" pitchFamily="34" charset="0"/>
              </a:rPr>
              <a:t>Psicologia dinamica (Teorie dello sviluppo emozionale), </a:t>
            </a:r>
          </a:p>
          <a:p>
            <a:pPr algn="just" eaLnBrk="1" hangingPunct="1">
              <a:spcBef>
                <a:spcPct val="0"/>
              </a:spcBef>
              <a:buFontTx/>
              <a:buNone/>
            </a:pPr>
            <a:r>
              <a:rPr lang="it-IT" altLang="it-IT" sz="1600" dirty="0">
                <a:latin typeface="Verdana" panose="020B0604030504040204" pitchFamily="34" charset="0"/>
              </a:rPr>
              <a:t>Terapia psicomotoria, Strategie di Counseling,</a:t>
            </a:r>
          </a:p>
          <a:p>
            <a:pPr algn="just" eaLnBrk="1" hangingPunct="1">
              <a:spcBef>
                <a:spcPct val="0"/>
              </a:spcBef>
              <a:buFontTx/>
              <a:buNone/>
            </a:pPr>
            <a:r>
              <a:rPr lang="it-IT" altLang="it-IT" sz="1600" dirty="0">
                <a:latin typeface="Verdana" panose="020B0604030504040204" pitchFamily="34" charset="0"/>
              </a:rPr>
              <a:t>Neuropsicologia, Altre Tecniche (Approccio Fenomenologico).</a:t>
            </a:r>
          </a:p>
          <a:p>
            <a:pPr algn="just" eaLnBrk="1" hangingPunct="1">
              <a:spcBef>
                <a:spcPct val="0"/>
              </a:spcBef>
              <a:buFontTx/>
              <a:buNone/>
            </a:pPr>
            <a:r>
              <a:rPr lang="it-IT" altLang="it-IT" sz="1600" b="1" i="1" dirty="0">
                <a:latin typeface="Verdana" panose="020B0604030504040204" pitchFamily="34" charset="0"/>
              </a:rPr>
              <a:t>Insegnamenti caratterizzanti:</a:t>
            </a:r>
            <a:r>
              <a:rPr lang="it-IT" altLang="it-IT" sz="1600" dirty="0">
                <a:latin typeface="Verdana" panose="020B0604030504040204" pitchFamily="34" charset="0"/>
              </a:rPr>
              <a:t> Strutture e processi dell’Immaginario, </a:t>
            </a:r>
          </a:p>
          <a:p>
            <a:pPr algn="just" eaLnBrk="1" hangingPunct="1">
              <a:spcBef>
                <a:spcPct val="0"/>
              </a:spcBef>
              <a:buFontTx/>
              <a:buNone/>
            </a:pPr>
            <a:r>
              <a:rPr lang="it-IT" altLang="it-IT" sz="1600" dirty="0">
                <a:latin typeface="Verdana" panose="020B0604030504040204" pitchFamily="34" charset="0"/>
              </a:rPr>
              <a:t>Psicoterapie Immaginative, Teoria e metodologia ITP,</a:t>
            </a:r>
          </a:p>
          <a:p>
            <a:pPr algn="just" eaLnBrk="1" hangingPunct="1">
              <a:spcBef>
                <a:spcPct val="0"/>
              </a:spcBef>
              <a:buFontTx/>
              <a:buNone/>
            </a:pPr>
            <a:r>
              <a:rPr lang="it-IT" altLang="it-IT" sz="1600" dirty="0">
                <a:latin typeface="Verdana" panose="020B0604030504040204" pitchFamily="34" charset="0"/>
              </a:rPr>
              <a:t>Tecniche terapeutiche del Trauma. </a:t>
            </a:r>
          </a:p>
          <a:p>
            <a:pPr algn="just" eaLnBrk="1" hangingPunct="1">
              <a:spcBef>
                <a:spcPct val="0"/>
              </a:spcBef>
              <a:buFontTx/>
              <a:buNone/>
            </a:pPr>
            <a:endParaRPr lang="it-IT" altLang="it-IT" sz="1600" dirty="0">
              <a:latin typeface="Verdana" panose="020B0604030504040204" pitchFamily="34" charset="0"/>
            </a:endParaRPr>
          </a:p>
          <a:p>
            <a:pPr algn="just" eaLnBrk="1" hangingPunct="1">
              <a:spcBef>
                <a:spcPct val="0"/>
              </a:spcBef>
              <a:buFontTx/>
              <a:buNone/>
            </a:pPr>
            <a:r>
              <a:rPr lang="it-IT" altLang="it-IT" sz="1600" b="1" dirty="0">
                <a:solidFill>
                  <a:srgbClr val="007A37"/>
                </a:solidFill>
                <a:latin typeface="Verdana" panose="020B0604030504040204" pitchFamily="34" charset="0"/>
              </a:rPr>
              <a:t>PROGRAMMA – IV ANNO</a:t>
            </a:r>
          </a:p>
          <a:p>
            <a:pPr algn="just" eaLnBrk="1" hangingPunct="1">
              <a:spcBef>
                <a:spcPct val="0"/>
              </a:spcBef>
              <a:buFontTx/>
              <a:buNone/>
            </a:pPr>
            <a:r>
              <a:rPr lang="it-IT" altLang="it-IT" sz="1600" b="1" i="1" dirty="0">
                <a:latin typeface="Verdana" panose="020B0604030504040204" pitchFamily="34" charset="0"/>
              </a:rPr>
              <a:t>Insegnamenti di base:</a:t>
            </a:r>
            <a:r>
              <a:rPr lang="it-IT" altLang="it-IT" sz="1600" dirty="0">
                <a:latin typeface="Verdana" panose="020B0604030504040204" pitchFamily="34" charset="0"/>
              </a:rPr>
              <a:t> Psicodiagnostica clinica,</a:t>
            </a:r>
          </a:p>
          <a:p>
            <a:pPr algn="just" eaLnBrk="1" hangingPunct="1">
              <a:spcBef>
                <a:spcPct val="0"/>
              </a:spcBef>
              <a:buFontTx/>
              <a:buNone/>
            </a:pPr>
            <a:r>
              <a:rPr lang="it-IT" altLang="it-IT" sz="1600" dirty="0">
                <a:latin typeface="Verdana" panose="020B0604030504040204" pitchFamily="34" charset="0"/>
              </a:rPr>
              <a:t>Psicopatologia, psicobiologia e psicofarmacologia, </a:t>
            </a:r>
          </a:p>
          <a:p>
            <a:pPr algn="just" eaLnBrk="1" hangingPunct="1">
              <a:spcBef>
                <a:spcPct val="0"/>
              </a:spcBef>
              <a:buFontTx/>
              <a:buNone/>
            </a:pPr>
            <a:r>
              <a:rPr lang="it-IT" altLang="it-IT" sz="1600" dirty="0">
                <a:latin typeface="Verdana" panose="020B0604030504040204" pitchFamily="34" charset="0"/>
              </a:rPr>
              <a:t>Psicopatologia delle dipendenze, Psicopatologia dei disturbi dell’alimentazione,</a:t>
            </a:r>
          </a:p>
          <a:p>
            <a:pPr algn="just" eaLnBrk="1" hangingPunct="1">
              <a:spcBef>
                <a:spcPct val="0"/>
              </a:spcBef>
              <a:buFontTx/>
              <a:buNone/>
            </a:pPr>
            <a:r>
              <a:rPr lang="it-IT" altLang="it-IT" sz="1600" dirty="0">
                <a:latin typeface="Verdana" panose="020B0604030504040204" pitchFamily="34" charset="0"/>
              </a:rPr>
              <a:t>Organizzazioni dei Servizi.</a:t>
            </a:r>
          </a:p>
          <a:p>
            <a:pPr algn="just" eaLnBrk="1" hangingPunct="1">
              <a:spcBef>
                <a:spcPct val="0"/>
              </a:spcBef>
              <a:buFontTx/>
              <a:buNone/>
            </a:pPr>
            <a:r>
              <a:rPr lang="it-IT" altLang="it-IT" sz="1600" b="1" i="1" dirty="0">
                <a:latin typeface="Verdana" panose="020B0604030504040204" pitchFamily="34" charset="0"/>
              </a:rPr>
              <a:t>Insegnamenti caratterizzanti:</a:t>
            </a:r>
            <a:r>
              <a:rPr lang="it-IT" altLang="it-IT" sz="1600" dirty="0">
                <a:latin typeface="Verdana" panose="020B0604030504040204" pitchFamily="34" charset="0"/>
              </a:rPr>
              <a:t> Strutture e processi dell’Immaginario,</a:t>
            </a:r>
          </a:p>
          <a:p>
            <a:pPr algn="just" eaLnBrk="1" hangingPunct="1">
              <a:spcBef>
                <a:spcPct val="0"/>
              </a:spcBef>
              <a:buFontTx/>
              <a:buNone/>
            </a:pPr>
            <a:r>
              <a:rPr lang="it-IT" altLang="it-IT" sz="1600" dirty="0">
                <a:latin typeface="Verdana" panose="020B0604030504040204" pitchFamily="34" charset="0"/>
              </a:rPr>
              <a:t>Psicoterapie Immaginative, Teoria e metodologia ITP,</a:t>
            </a:r>
          </a:p>
          <a:p>
            <a:pPr algn="just" eaLnBrk="1" hangingPunct="1">
              <a:spcBef>
                <a:spcPct val="0"/>
              </a:spcBef>
              <a:buFontTx/>
              <a:buNone/>
            </a:pPr>
            <a:r>
              <a:rPr lang="it-IT" altLang="it-IT" sz="1600" dirty="0">
                <a:latin typeface="Verdana" panose="020B0604030504040204" pitchFamily="34" charset="0"/>
              </a:rPr>
              <a:t>Terapia madre-bambino secondo il metodo ITP,</a:t>
            </a:r>
          </a:p>
          <a:p>
            <a:pPr algn="just" eaLnBrk="1" hangingPunct="1">
              <a:spcBef>
                <a:spcPct val="0"/>
              </a:spcBef>
              <a:buFontTx/>
              <a:buNone/>
            </a:pPr>
            <a:r>
              <a:rPr lang="it-IT" altLang="it-IT" sz="1600" dirty="0">
                <a:latin typeface="Verdana" panose="020B0604030504040204" pitchFamily="34" charset="0"/>
              </a:rPr>
              <a:t>Psicoterapia dell’età evolutiva con tecniche derivate dall’ITP.</a:t>
            </a:r>
          </a:p>
          <a:p>
            <a:pPr lvl="1" algn="just" eaLnBrk="1" hangingPunct="1">
              <a:spcBef>
                <a:spcPct val="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231F2FC1-DB23-52F5-D705-65A33A8819FA}"/>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17</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E6BA590-3B1F-428B-A4D1-D56F6CF23696}"/>
              </a:ext>
            </a:extLst>
          </p:cNvPr>
          <p:cNvSpPr>
            <a:spLocks noGrp="1" noChangeArrowheads="1"/>
          </p:cNvSpPr>
          <p:nvPr>
            <p:ph type="title"/>
          </p:nvPr>
        </p:nvSpPr>
        <p:spPr>
          <a:xfrm>
            <a:off x="457200" y="44624"/>
            <a:ext cx="8229600" cy="1143000"/>
          </a:xfrm>
        </p:spPr>
        <p:txBody>
          <a:bodyPr/>
          <a:lstStyle/>
          <a:p>
            <a:pPr eaLnBrk="1" hangingPunct="1"/>
            <a:r>
              <a:rPr lang="it-IT" altLang="it-IT" sz="2400" b="1" dirty="0">
                <a:solidFill>
                  <a:srgbClr val="007A37"/>
                </a:solidFill>
                <a:latin typeface="Verdana" panose="020B0604030504040204" pitchFamily="34" charset="0"/>
              </a:rPr>
              <a:t>FORMAZIONE PERSONALE</a:t>
            </a:r>
          </a:p>
        </p:txBody>
      </p:sp>
      <p:sp>
        <p:nvSpPr>
          <p:cNvPr id="19459" name="Rectangle 3">
            <a:extLst>
              <a:ext uri="{FF2B5EF4-FFF2-40B4-BE49-F238E27FC236}">
                <a16:creationId xmlns:a16="http://schemas.microsoft.com/office/drawing/2014/main" id="{8281952B-5C5B-4F7B-8707-FD8761F8F52A}"/>
              </a:ext>
            </a:extLst>
          </p:cNvPr>
          <p:cNvSpPr>
            <a:spLocks noGrp="1" noChangeArrowheads="1"/>
          </p:cNvSpPr>
          <p:nvPr>
            <p:ph type="body" idx="1"/>
          </p:nvPr>
        </p:nvSpPr>
        <p:spPr>
          <a:xfrm>
            <a:off x="457200" y="1341438"/>
            <a:ext cx="8229600" cy="4967287"/>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30000"/>
              </a:spcBef>
            </a:pPr>
            <a:r>
              <a:rPr lang="it-IT" altLang="it-IT" sz="1600" dirty="0">
                <a:latin typeface="Verdana" panose="020B0604030504040204" pitchFamily="34" charset="0"/>
              </a:rPr>
              <a:t>Formazione personale obbligatoria con il metodo ITP: </a:t>
            </a:r>
          </a:p>
          <a:p>
            <a:pPr lvl="1" algn="just" eaLnBrk="1" hangingPunct="1">
              <a:spcBef>
                <a:spcPct val="30000"/>
              </a:spcBef>
            </a:pPr>
            <a:r>
              <a:rPr lang="it-IT" altLang="it-IT" sz="1600" dirty="0">
                <a:latin typeface="Verdana" panose="020B0604030504040204" pitchFamily="34" charset="0"/>
              </a:rPr>
              <a:t>una seduta settimanale di circa un’ora e mezza, articolata in: colloquio iniziale, fase immaginativa, colloquio finale.</a:t>
            </a:r>
          </a:p>
          <a:p>
            <a:pPr algn="just" eaLnBrk="1" hangingPunct="1">
              <a:spcBef>
                <a:spcPct val="30000"/>
              </a:spcBef>
            </a:pPr>
            <a:endParaRPr lang="it-IT" altLang="it-IT" sz="1600" dirty="0">
              <a:latin typeface="Verdana" panose="020B0604030504040204" pitchFamily="34" charset="0"/>
            </a:endParaRPr>
          </a:p>
          <a:p>
            <a:pPr algn="just" eaLnBrk="1" hangingPunct="1">
              <a:spcBef>
                <a:spcPct val="30000"/>
              </a:spcBef>
            </a:pPr>
            <a:r>
              <a:rPr lang="it-IT" altLang="it-IT" sz="1600" dirty="0">
                <a:latin typeface="Verdana" panose="020B0604030504040204" pitchFamily="34" charset="0"/>
              </a:rPr>
              <a:t>Motivazioni:</a:t>
            </a:r>
          </a:p>
          <a:p>
            <a:pPr lvl="1" algn="just" eaLnBrk="1" hangingPunct="1">
              <a:spcBef>
                <a:spcPct val="30000"/>
              </a:spcBef>
            </a:pPr>
            <a:r>
              <a:rPr lang="it-IT" altLang="it-IT" sz="1600" dirty="0">
                <a:latin typeface="Verdana" panose="020B0604030504040204" pitchFamily="34" charset="0"/>
              </a:rPr>
              <a:t>constatare su sé stessi l’efficacia del metodo ITP;</a:t>
            </a:r>
          </a:p>
          <a:p>
            <a:pPr lvl="1" algn="just" eaLnBrk="1" hangingPunct="1">
              <a:spcBef>
                <a:spcPct val="30000"/>
              </a:spcBef>
            </a:pPr>
            <a:r>
              <a:rPr lang="it-IT" altLang="it-IT" sz="1600" dirty="0">
                <a:latin typeface="Verdana" panose="020B0604030504040204" pitchFamily="34" charset="0"/>
              </a:rPr>
              <a:t>risolvere i nuclei problematici;</a:t>
            </a:r>
          </a:p>
          <a:p>
            <a:pPr lvl="1" algn="just" eaLnBrk="1" hangingPunct="1">
              <a:spcBef>
                <a:spcPct val="30000"/>
              </a:spcBef>
            </a:pPr>
            <a:r>
              <a:rPr lang="it-IT" altLang="it-IT" sz="1600" dirty="0">
                <a:latin typeface="Verdana" panose="020B0604030504040204" pitchFamily="34" charset="0"/>
              </a:rPr>
              <a:t>favorire la crescita personale (processo di individuazione);</a:t>
            </a:r>
          </a:p>
          <a:p>
            <a:pPr lvl="1" algn="just" eaLnBrk="1" hangingPunct="1">
              <a:spcBef>
                <a:spcPct val="30000"/>
              </a:spcBef>
            </a:pPr>
            <a:r>
              <a:rPr lang="it-IT" altLang="it-IT" sz="1600" dirty="0">
                <a:latin typeface="Verdana" panose="020B0604030504040204" pitchFamily="34" charset="0"/>
              </a:rPr>
              <a:t>sviluppare le “doti” del Terapeuta: empatia, intuizione, comunicazione sul piano simbolico, comprensione e partecipazione al processo immaginativo;</a:t>
            </a:r>
          </a:p>
          <a:p>
            <a:pPr lvl="1" algn="just" eaLnBrk="1" hangingPunct="1">
              <a:spcBef>
                <a:spcPct val="30000"/>
              </a:spcBef>
            </a:pPr>
            <a:r>
              <a:rPr lang="it-IT" altLang="it-IT" sz="1600" dirty="0">
                <a:latin typeface="Verdana" panose="020B0604030504040204" pitchFamily="34" charset="0"/>
              </a:rPr>
              <a:t>evitare un apprendimento puramente tecnico del metodo ITP.</a:t>
            </a:r>
          </a:p>
          <a:p>
            <a:pPr algn="just" eaLnBrk="1" hangingPunct="1">
              <a:spcBef>
                <a:spcPct val="30000"/>
              </a:spcBef>
            </a:pPr>
            <a:endParaRPr lang="it-IT" altLang="it-IT" sz="1600" dirty="0">
              <a:latin typeface="Verdana" panose="020B0604030504040204" pitchFamily="34" charset="0"/>
            </a:endParaRPr>
          </a:p>
          <a:p>
            <a:pPr algn="just" eaLnBrk="1" hangingPunct="1">
              <a:spcBef>
                <a:spcPct val="30000"/>
              </a:spcBef>
            </a:pPr>
            <a:endParaRPr lang="it-IT" altLang="it-IT" sz="1600" dirty="0">
              <a:latin typeface="Verdana" panose="020B0604030504040204" pitchFamily="34" charset="0"/>
            </a:endParaRPr>
          </a:p>
          <a:p>
            <a:pPr algn="just" eaLnBrk="1" hangingPunct="1">
              <a:spcBef>
                <a:spcPct val="30000"/>
              </a:spcBef>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3EC394F7-BA85-D0AB-FD38-28538AD53BE8}"/>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18</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2E8C51-064E-48B8-B284-FBACE07D376B}"/>
              </a:ext>
            </a:extLst>
          </p:cNvPr>
          <p:cNvSpPr txBox="1">
            <a:spLocks noChangeArrowheads="1"/>
          </p:cNvSpPr>
          <p:nvPr/>
        </p:nvSpPr>
        <p:spPr bwMode="auto">
          <a:xfrm>
            <a:off x="0" y="2942902"/>
            <a:ext cx="9144000" cy="846138"/>
          </a:xfrm>
          <a:prstGeom prst="rect">
            <a:avLst/>
          </a:prstGeom>
          <a:solidFill>
            <a:srgbClr val="007456"/>
          </a:solidFill>
          <a:ln>
            <a:noFill/>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it-IT" altLang="it-IT" sz="3200" b="1" kern="0" cap="all" dirty="0">
                <a:solidFill>
                  <a:schemeClr val="bg1"/>
                </a:solidFill>
              </a:rPr>
              <a:t>EVENTI ORGANIZZATI DAL GITIM</a:t>
            </a:r>
          </a:p>
        </p:txBody>
      </p:sp>
      <p:sp>
        <p:nvSpPr>
          <p:cNvPr id="4" name="Segnaposto numero diapositiva 3">
            <a:extLst>
              <a:ext uri="{FF2B5EF4-FFF2-40B4-BE49-F238E27FC236}">
                <a16:creationId xmlns:a16="http://schemas.microsoft.com/office/drawing/2014/main" id="{7E359B4C-7862-9A43-49D8-0702699AB625}"/>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19</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3705802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a:extLst>
              <a:ext uri="{FF2B5EF4-FFF2-40B4-BE49-F238E27FC236}">
                <a16:creationId xmlns:a16="http://schemas.microsoft.com/office/drawing/2014/main" id="{50CDFCED-47BE-73FD-1AED-3B0559CFE4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196752"/>
            <a:ext cx="3386483" cy="3206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2">
            <a:extLst>
              <a:ext uri="{FF2B5EF4-FFF2-40B4-BE49-F238E27FC236}">
                <a16:creationId xmlns:a16="http://schemas.microsoft.com/office/drawing/2014/main" id="{0208AD4F-D0F5-E78D-D5D3-FC1A286E871C}"/>
              </a:ext>
            </a:extLst>
          </p:cNvPr>
          <p:cNvSpPr>
            <a:spLocks noGrp="1" noChangeArrowheads="1"/>
          </p:cNvSpPr>
          <p:nvPr>
            <p:ph type="title"/>
          </p:nvPr>
        </p:nvSpPr>
        <p:spPr>
          <a:xfrm>
            <a:off x="457200" y="44624"/>
            <a:ext cx="8229600" cy="1143000"/>
          </a:xfrm>
        </p:spPr>
        <p:txBody>
          <a:bodyPr/>
          <a:lstStyle/>
          <a:p>
            <a:pPr eaLnBrk="1" hangingPunct="1"/>
            <a:r>
              <a:rPr lang="it-IT" altLang="it-IT" sz="2400" b="1" cap="all" dirty="0">
                <a:solidFill>
                  <a:srgbClr val="007A37"/>
                </a:solidFill>
                <a:latin typeface="Verdana" panose="020B0604030504040204" pitchFamily="34" charset="0"/>
              </a:rPr>
              <a:t>IL PERCORSO TERAPEUTICO</a:t>
            </a:r>
          </a:p>
        </p:txBody>
      </p:sp>
      <p:sp>
        <p:nvSpPr>
          <p:cNvPr id="3" name="Rectangle 4">
            <a:extLst>
              <a:ext uri="{FF2B5EF4-FFF2-40B4-BE49-F238E27FC236}">
                <a16:creationId xmlns:a16="http://schemas.microsoft.com/office/drawing/2014/main" id="{C83A632C-8EF9-3189-F603-A116631178B5}"/>
              </a:ext>
            </a:extLst>
          </p:cNvPr>
          <p:cNvSpPr txBox="1">
            <a:spLocks noChangeArrowheads="1"/>
          </p:cNvSpPr>
          <p:nvPr/>
        </p:nvSpPr>
        <p:spPr bwMode="auto">
          <a:xfrm>
            <a:off x="457200" y="4365103"/>
            <a:ext cx="8229600" cy="237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spcBef>
                <a:spcPct val="30000"/>
              </a:spcBef>
              <a:buFontTx/>
              <a:buNone/>
            </a:pPr>
            <a:endParaRPr lang="it-IT" altLang="it-IT" sz="1600" kern="0" dirty="0">
              <a:latin typeface="Verdana" panose="020B0604030504040204" pitchFamily="34" charset="0"/>
            </a:endParaRPr>
          </a:p>
          <a:p>
            <a:pPr marL="0" indent="0" algn="just" eaLnBrk="1" hangingPunct="1">
              <a:spcBef>
                <a:spcPct val="30000"/>
              </a:spcBef>
              <a:buNone/>
            </a:pPr>
            <a:r>
              <a:rPr lang="it-IT" altLang="it-IT" sz="1600" kern="0" dirty="0">
                <a:latin typeface="Verdana" panose="020B0604030504040204" pitchFamily="34" charset="0"/>
              </a:rPr>
              <a:t>Abbiamo scelto per la scuola l’immagine simbolica del labirinto, che riprende quello della cattedrale di Chartres. Il labirinto è immagine archetipica di ricerca e di trasformazione quale vuole e cerca di essere la psicoterapia. </a:t>
            </a:r>
          </a:p>
          <a:p>
            <a:pPr marL="0" indent="0" algn="just" eaLnBrk="1" hangingPunct="1">
              <a:spcBef>
                <a:spcPct val="30000"/>
              </a:spcBef>
              <a:buNone/>
            </a:pPr>
            <a:r>
              <a:rPr lang="it-IT" altLang="it-IT" sz="1600" kern="0" dirty="0">
                <a:latin typeface="Verdana" panose="020B0604030504040204" pitchFamily="34" charset="0"/>
              </a:rPr>
              <a:t>Si parte da un disorientamento iniziale, che attraverso un percorso arriva ad un centro; per tornare indietro bisogna cambiare direzione – girarsi, andare in direzione opposta, vedere con occhi diversi (l’evangelico “convertiti”).</a:t>
            </a:r>
          </a:p>
        </p:txBody>
      </p:sp>
      <p:pic>
        <p:nvPicPr>
          <p:cNvPr id="5" name="Immagine 2283">
            <a:extLst>
              <a:ext uri="{FF2B5EF4-FFF2-40B4-BE49-F238E27FC236}">
                <a16:creationId xmlns:a16="http://schemas.microsoft.com/office/drawing/2014/main" id="{38A43A25-E507-FDFF-8023-6D314BE3B2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021" y="1196751"/>
            <a:ext cx="3400442" cy="3206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egnaposto numero diapositiva 3">
            <a:extLst>
              <a:ext uri="{FF2B5EF4-FFF2-40B4-BE49-F238E27FC236}">
                <a16:creationId xmlns:a16="http://schemas.microsoft.com/office/drawing/2014/main" id="{963D96A3-5CBB-283A-101D-612C0236882E}"/>
              </a:ext>
            </a:extLst>
          </p:cNvPr>
          <p:cNvSpPr>
            <a:spLocks noGrp="1"/>
          </p:cNvSpPr>
          <p:nvPr>
            <p:ph type="sldNum" sz="quarter" idx="10"/>
          </p:nvPr>
        </p:nvSpPr>
        <p:spPr>
          <a:xfrm>
            <a:off x="323850" y="6237288"/>
            <a:ext cx="74168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25 maggio 2023    - </a:t>
            </a:r>
            <a:fld id="{B372408E-4E2C-4AE1-A620-6FCAC593EF5B}" type="slidenum">
              <a:rPr lang="it-IT" altLang="it-IT" sz="1200" smtClean="0">
                <a:latin typeface="Verdana" panose="020B0604030504040204" pitchFamily="34" charset="0"/>
              </a:rPr>
              <a:pPr algn="l">
                <a:spcBef>
                  <a:spcPct val="0"/>
                </a:spcBef>
                <a:buFontTx/>
                <a:buNone/>
              </a:pPr>
              <a:t>2</a:t>
            </a:fld>
            <a:r>
              <a:rPr lang="it-IT" altLang="it-IT" sz="1200" dirty="0">
                <a:latin typeface="Verdana" panose="020B0604030504040204" pitchFamily="34" charset="0"/>
              </a:rPr>
              <a:t> -     Scuola di Psicoterapia ITP    </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A44457A-1747-4165-954E-173920C5F9CE}"/>
              </a:ext>
            </a:extLst>
          </p:cNvPr>
          <p:cNvSpPr>
            <a:spLocks noGrp="1" noChangeArrowheads="1"/>
          </p:cNvSpPr>
          <p:nvPr>
            <p:ph type="title"/>
          </p:nvPr>
        </p:nvSpPr>
        <p:spPr>
          <a:xfrm>
            <a:off x="457200" y="44624"/>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dirty="0">
                <a:solidFill>
                  <a:srgbClr val="007A37"/>
                </a:solidFill>
                <a:latin typeface="Verdana" panose="020B0604030504040204" pitchFamily="34" charset="0"/>
              </a:rPr>
              <a:t>EVENTI – 2025</a:t>
            </a:r>
          </a:p>
        </p:txBody>
      </p:sp>
      <p:sp>
        <p:nvSpPr>
          <p:cNvPr id="29699" name="Rectangle 3">
            <a:extLst>
              <a:ext uri="{FF2B5EF4-FFF2-40B4-BE49-F238E27FC236}">
                <a16:creationId xmlns:a16="http://schemas.microsoft.com/office/drawing/2014/main" id="{3BD63CEC-61BA-4871-9125-D814A4846252}"/>
              </a:ext>
            </a:extLst>
          </p:cNvPr>
          <p:cNvSpPr>
            <a:spLocks noGrp="1" noChangeArrowheads="1"/>
          </p:cNvSpPr>
          <p:nvPr>
            <p:ph type="body" idx="1"/>
          </p:nvPr>
        </p:nvSpPr>
        <p:spPr>
          <a:xfrm>
            <a:off x="457200" y="1268760"/>
            <a:ext cx="8362950" cy="4896544"/>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dirty="0">
                <a:latin typeface="Verdana" panose="020B0604030504040204" pitchFamily="34" charset="0"/>
              </a:rPr>
              <a:t>Nel 2024, sono stati organizzati i seguenti eventi:</a:t>
            </a:r>
          </a:p>
          <a:p>
            <a:pPr algn="just" eaLnBrk="1" hangingPunct="1">
              <a:spcBef>
                <a:spcPts val="500"/>
              </a:spcBef>
            </a:pPr>
            <a:r>
              <a:rPr lang="it-IT" altLang="it-IT" sz="1600" dirty="0">
                <a:latin typeface="Verdana" panose="020B0604030504040204" pitchFamily="34" charset="0"/>
              </a:rPr>
              <a:t>Seminario “IMMAGINARIO E CURA”, il 29 marzo a Silea (TV), con il prof. Claudio Widmann e interventi di Silvano Secco (GITIM) e Ivana Zanetti (GITIM), con crediti ECM.</a:t>
            </a:r>
          </a:p>
          <a:p>
            <a:pPr algn="just" eaLnBrk="1" hangingPunct="1">
              <a:spcBef>
                <a:spcPts val="500"/>
              </a:spcBef>
            </a:pPr>
            <a:r>
              <a:rPr lang="it-IT" altLang="it-IT" sz="1600" dirty="0">
                <a:latin typeface="Verdana" panose="020B0604030504040204" pitchFamily="34" charset="0"/>
              </a:rPr>
              <a:t>Seminario “IMMAGINARIO E CURA”, il 6 settembre a Treviso, con il prof. Jean-Marie Barthélémy e interventi di Silvano Secco (GITIM) e Ivana Zanetti (GITIM).</a:t>
            </a:r>
          </a:p>
          <a:p>
            <a:pPr algn="just" eaLnBrk="1" hangingPunct="1">
              <a:spcBef>
                <a:spcPts val="500"/>
              </a:spcBef>
            </a:pPr>
            <a:r>
              <a:rPr lang="it-IT" altLang="it-IT" sz="1600" dirty="0">
                <a:latin typeface="Verdana" panose="020B0604030504040204" pitchFamily="34" charset="0"/>
              </a:rPr>
              <a:t>Seminario “Il test di Rorschach con il metodo Exner nella pratica clinica”, il 13 settembre 2025 a Silea (TV), con la prof.ssa Daniela Di Riso (Università di Padova), coordinato da Cristina Vettorello (GITIM), con crediti ECM.</a:t>
            </a:r>
          </a:p>
          <a:p>
            <a:pPr algn="just" eaLnBrk="1" hangingPunct="1">
              <a:spcBef>
                <a:spcPts val="500"/>
              </a:spcBef>
            </a:pPr>
            <a:r>
              <a:rPr lang="it-IT" altLang="it-IT" sz="1600" dirty="0">
                <a:latin typeface="Verdana" panose="020B0604030504040204" pitchFamily="34" charset="0"/>
              </a:rPr>
              <a:t>Seminario “Aggressioni contro il personale sanitario. Prevenire Educare Intervenire”, 27 settembre 2025, a Silea (TV), con relazioni di Moreno De Rossi (AULSS 3), Catia Morellato (AULSS 2), Stefano Sanzovo, Silvano Secco (GITIM) e Gian Artemio Raimondi, con crediti ECM.</a:t>
            </a:r>
          </a:p>
          <a:p>
            <a:pPr algn="just" eaLnBrk="1" hangingPunct="1">
              <a:spcBef>
                <a:spcPts val="500"/>
              </a:spcBef>
            </a:pPr>
            <a:r>
              <a:rPr lang="it-IT" altLang="it-IT" sz="1600" dirty="0">
                <a:latin typeface="Verdana" panose="020B0604030504040204" pitchFamily="34" charset="0"/>
              </a:rPr>
              <a:t>Convegno “IL DOLORE PRENDE FORMA: TRAUMA E IMMAGINARIO IN PSICOTERAPIA – Dialogo tra due approcci: VIC e ITP”, 8 novembre 2025, a Montegrotto (PD), in collaborazione con VIC-Italia, con relazioni di Claudio Widmann, Ivana Zanetti (GITIM) e Elena Tenconi (Università di Padova).</a:t>
            </a:r>
          </a:p>
        </p:txBody>
      </p:sp>
      <p:sp>
        <p:nvSpPr>
          <p:cNvPr id="3" name="Segnaposto numero diapositiva 3">
            <a:extLst>
              <a:ext uri="{FF2B5EF4-FFF2-40B4-BE49-F238E27FC236}">
                <a16:creationId xmlns:a16="http://schemas.microsoft.com/office/drawing/2014/main" id="{17CA758D-2523-38CB-4F23-71DE54A3DA62}"/>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20</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1566573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A44457A-1747-4165-954E-173920C5F9CE}"/>
              </a:ext>
            </a:extLst>
          </p:cNvPr>
          <p:cNvSpPr>
            <a:spLocks noGrp="1" noChangeArrowheads="1"/>
          </p:cNvSpPr>
          <p:nvPr>
            <p:ph type="title"/>
          </p:nvPr>
        </p:nvSpPr>
        <p:spPr>
          <a:xfrm>
            <a:off x="457200" y="44624"/>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dirty="0">
                <a:solidFill>
                  <a:srgbClr val="007A37"/>
                </a:solidFill>
                <a:latin typeface="Verdana" panose="020B0604030504040204" pitchFamily="34" charset="0"/>
              </a:rPr>
              <a:t>EVENTI – 2024</a:t>
            </a:r>
          </a:p>
        </p:txBody>
      </p:sp>
      <p:sp>
        <p:nvSpPr>
          <p:cNvPr id="29699" name="Rectangle 3">
            <a:extLst>
              <a:ext uri="{FF2B5EF4-FFF2-40B4-BE49-F238E27FC236}">
                <a16:creationId xmlns:a16="http://schemas.microsoft.com/office/drawing/2014/main" id="{3BD63CEC-61BA-4871-9125-D814A4846252}"/>
              </a:ext>
            </a:extLst>
          </p:cNvPr>
          <p:cNvSpPr>
            <a:spLocks noGrp="1" noChangeArrowheads="1"/>
          </p:cNvSpPr>
          <p:nvPr>
            <p:ph type="body" idx="1"/>
          </p:nvPr>
        </p:nvSpPr>
        <p:spPr>
          <a:xfrm>
            <a:off x="457200" y="1412577"/>
            <a:ext cx="8362950" cy="446469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dirty="0">
                <a:latin typeface="Verdana" panose="020B0604030504040204" pitchFamily="34" charset="0"/>
              </a:rPr>
              <a:t>Nel 2024, sono stati organizzati i seguenti eventi:</a:t>
            </a:r>
          </a:p>
          <a:p>
            <a:pPr algn="just" eaLnBrk="1" hangingPunct="1">
              <a:spcBef>
                <a:spcPts val="500"/>
              </a:spcBef>
            </a:pPr>
            <a:r>
              <a:rPr lang="it-IT" altLang="it-IT" sz="1600" dirty="0">
                <a:latin typeface="Verdana" panose="020B0604030504040204" pitchFamily="34" charset="0"/>
              </a:rPr>
              <a:t>“Corso di secondo livello sulla Tecnica Immaginativa ITP”, con la docenza di psicoterapeuti GITIM (I. Zanetti, L. De Rosa e S. Secco), 4 incontri tra maggio e giugno 2024.</a:t>
            </a:r>
          </a:p>
          <a:p>
            <a:pPr algn="just" eaLnBrk="1" hangingPunct="1">
              <a:spcBef>
                <a:spcPts val="500"/>
              </a:spcBef>
            </a:pPr>
            <a:r>
              <a:rPr lang="it-IT" altLang="it-IT" sz="1600" dirty="0">
                <a:latin typeface="Verdana" panose="020B0604030504040204" pitchFamily="34" charset="0"/>
              </a:rPr>
              <a:t>Seminario “Il test di Rorschach con il metodo Exner nella pratica clinica", con la prof.ssa Daniela Di Riso (Università di Padova), il 5 ottobre 2024, con crediti ECM.</a:t>
            </a:r>
          </a:p>
          <a:p>
            <a:pPr algn="just" eaLnBrk="1" hangingPunct="1">
              <a:spcBef>
                <a:spcPts val="500"/>
              </a:spcBef>
            </a:pPr>
            <a:r>
              <a:rPr lang="it-IT" altLang="it-IT" sz="1600" dirty="0">
                <a:latin typeface="Verdana" panose="020B0604030504040204" pitchFamily="34" charset="0"/>
              </a:rPr>
              <a:t>Seminario “LA VIOLENZA NELLE RELAZIONI: bullismo, cyberbullismo e violenza di genere”, il 19 ottobre 2024, con relazioni del Prof. Marco Monzani (Direttore presso IUSVE del Centro Universitario di Studi e Ricerche in Scienze Criminologiche e Vittimologia) e della dott.ssa Giuseppina Filieri (Presidente della Fondazione Libra ETS), con crediti ECM.</a:t>
            </a:r>
          </a:p>
          <a:p>
            <a:pPr algn="just" eaLnBrk="1" hangingPunct="1">
              <a:spcBef>
                <a:spcPts val="500"/>
              </a:spcBef>
            </a:pPr>
            <a:r>
              <a:rPr lang="it-IT" altLang="it-IT" sz="1600" dirty="0">
                <a:latin typeface="Verdana" panose="020B0604030504040204" pitchFamily="34" charset="0"/>
              </a:rPr>
              <a:t>Seminario “L’ADOLESCENTE FUNAMBOLO: percorsi di psicoterapia immaginativa (ITP) tra fragilità, rischi, sviluppo”, programmato per il prossimo 16 novembre 2024, con relazioni di vari psicoterapeuti GITIM, con crediti ECM.</a:t>
            </a:r>
          </a:p>
        </p:txBody>
      </p:sp>
      <p:sp>
        <p:nvSpPr>
          <p:cNvPr id="3" name="Segnaposto numero diapositiva 3">
            <a:extLst>
              <a:ext uri="{FF2B5EF4-FFF2-40B4-BE49-F238E27FC236}">
                <a16:creationId xmlns:a16="http://schemas.microsoft.com/office/drawing/2014/main" id="{17CA758D-2523-38CB-4F23-71DE54A3DA62}"/>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21</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3151644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38850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sz="2400" b="1" dirty="0">
                <a:solidFill>
                  <a:srgbClr val="007A37"/>
                </a:solidFill>
                <a:latin typeface="Verdana" panose="020B0604030504040204" pitchFamily="34" charset="0"/>
              </a:rPr>
              <a:t>EVENTI</a:t>
            </a:r>
          </a:p>
        </p:txBody>
      </p:sp>
      <p:sp>
        <p:nvSpPr>
          <p:cNvPr id="3" name="Segnaposto numero diapositiva 3">
            <a:extLst>
              <a:ext uri="{FF2B5EF4-FFF2-40B4-BE49-F238E27FC236}">
                <a16:creationId xmlns:a16="http://schemas.microsoft.com/office/drawing/2014/main" id="{C536D33B-F2B2-7EE8-0342-8DE9B46E5252}"/>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22</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pic>
        <p:nvPicPr>
          <p:cNvPr id="4" name="Picture 2">
            <a:extLst>
              <a:ext uri="{FF2B5EF4-FFF2-40B4-BE49-F238E27FC236}">
                <a16:creationId xmlns:a16="http://schemas.microsoft.com/office/drawing/2014/main" id="{32A2491E-D757-891E-109F-86D92183D2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654" y="692696"/>
            <a:ext cx="2693170" cy="1721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114DCB7-D0B5-4CA2-4436-3A15A97B73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8302" y="704993"/>
            <a:ext cx="2565969" cy="17088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3A5A9E0-1184-9655-EFB3-36F5DE4BBC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2490" y="704993"/>
            <a:ext cx="2555974" cy="170886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EF0327AC-1CB1-C19F-E4BF-D8BDE8FFCC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654" y="2515414"/>
            <a:ext cx="2693169" cy="177866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878ACDB8-C9B7-1524-C091-DE4831276D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02175" y="2515414"/>
            <a:ext cx="2637977" cy="17701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34600EA-5A82-444A-C526-F232076699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2491" y="2506847"/>
            <a:ext cx="2555974" cy="177866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FF9AF20C-B825-9703-A376-1CB9EAB38C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98634" y="4394508"/>
            <a:ext cx="2641518" cy="172432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41BC324-9CAF-D5B8-DD72-EA870D1FBC6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4654" y="4390553"/>
            <a:ext cx="2693169" cy="173223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538C8D3C-E2FE-546C-01E4-B98984F79F6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00193" y="4441947"/>
            <a:ext cx="2448272" cy="1673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340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A44457A-1747-4165-954E-173920C5F9CE}"/>
              </a:ext>
            </a:extLst>
          </p:cNvPr>
          <p:cNvSpPr>
            <a:spLocks noGrp="1" noChangeArrowheads="1"/>
          </p:cNvSpPr>
          <p:nvPr>
            <p:ph type="title"/>
          </p:nvPr>
        </p:nvSpPr>
        <p:spPr>
          <a:xfrm>
            <a:off x="457200" y="44624"/>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dirty="0">
                <a:solidFill>
                  <a:srgbClr val="007A37"/>
                </a:solidFill>
                <a:latin typeface="Verdana" panose="020B0604030504040204" pitchFamily="34" charset="0"/>
              </a:rPr>
              <a:t>EVENTI – 2023</a:t>
            </a:r>
          </a:p>
        </p:txBody>
      </p:sp>
      <p:sp>
        <p:nvSpPr>
          <p:cNvPr id="29699" name="Rectangle 3">
            <a:extLst>
              <a:ext uri="{FF2B5EF4-FFF2-40B4-BE49-F238E27FC236}">
                <a16:creationId xmlns:a16="http://schemas.microsoft.com/office/drawing/2014/main" id="{3BD63CEC-61BA-4871-9125-D814A4846252}"/>
              </a:ext>
            </a:extLst>
          </p:cNvPr>
          <p:cNvSpPr>
            <a:spLocks noGrp="1" noChangeArrowheads="1"/>
          </p:cNvSpPr>
          <p:nvPr>
            <p:ph type="body" idx="1"/>
          </p:nvPr>
        </p:nvSpPr>
        <p:spPr>
          <a:xfrm>
            <a:off x="457200" y="1412577"/>
            <a:ext cx="8362950" cy="446469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dirty="0">
                <a:latin typeface="Verdana" panose="020B0604030504040204" pitchFamily="34" charset="0"/>
              </a:rPr>
              <a:t>Nel 2023, sono stati organizzati i seguenti eventi:</a:t>
            </a:r>
          </a:p>
          <a:p>
            <a:pPr algn="just" eaLnBrk="1" hangingPunct="1">
              <a:spcBef>
                <a:spcPts val="500"/>
              </a:spcBef>
            </a:pPr>
            <a:r>
              <a:rPr lang="it-IT" altLang="it-IT" sz="1600" dirty="0">
                <a:latin typeface="Verdana" panose="020B0604030504040204" pitchFamily="34" charset="0"/>
              </a:rPr>
              <a:t>Primo anno del “Corso Biennale sulla Tecnica Immaginativa ITP 2023-2024”, con la docenza di psicoterapeuti GITIM (I. Zanetti, L. De Rosa e S. Secco), 10 incontri tra marzo e novembre 2023, con crediti ECM.</a:t>
            </a:r>
          </a:p>
          <a:p>
            <a:pPr algn="just" eaLnBrk="1" hangingPunct="1">
              <a:spcBef>
                <a:spcPts val="500"/>
              </a:spcBef>
            </a:pPr>
            <a:r>
              <a:rPr lang="it-IT" altLang="it-IT" sz="1600" dirty="0">
                <a:latin typeface="Verdana" panose="020B0604030504040204" pitchFamily="34" charset="0"/>
              </a:rPr>
              <a:t>Seminario “Guerra e Pace. Riflessioni sull’Immaginario", con relazioni di don Davide Schiavon (Direttore Caritas Treviso) e di psicoterapeuti GITIM (S. Secco, S. Biscaro, M. Martin e I. Zanetti), il 24 giugno 2023, con crediti ECM.</a:t>
            </a:r>
          </a:p>
          <a:p>
            <a:pPr algn="just" eaLnBrk="1" hangingPunct="1">
              <a:spcBef>
                <a:spcPts val="500"/>
              </a:spcBef>
            </a:pPr>
            <a:r>
              <a:rPr lang="it-IT" altLang="it-IT" sz="1600" dirty="0">
                <a:latin typeface="Verdana" panose="020B0604030504040204" pitchFamily="34" charset="0"/>
              </a:rPr>
              <a:t>Seminario “LA SEPARAZIONE: il punto di vista del figlio”, il 14 ottobre 2023, con relazioni Marcella De Pra (Mediatrice Familiare SIMeF), dell’avvocato Elena Maria Marchetti e di psicoterapeuti GITIM (M. Marcon e I Zanetti), con crediti ECM.</a:t>
            </a:r>
          </a:p>
          <a:p>
            <a:pPr lvl="1" algn="just" eaLnBrk="1" hangingPunct="1">
              <a:spcBef>
                <a:spcPts val="5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8B30264C-0EBB-2F4A-E888-C917DDFB3155}"/>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23</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261896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A44457A-1747-4165-954E-173920C5F9CE}"/>
              </a:ext>
            </a:extLst>
          </p:cNvPr>
          <p:cNvSpPr>
            <a:spLocks noGrp="1" noChangeArrowheads="1"/>
          </p:cNvSpPr>
          <p:nvPr>
            <p:ph type="title"/>
          </p:nvPr>
        </p:nvSpPr>
        <p:spPr>
          <a:xfrm>
            <a:off x="457200" y="44624"/>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dirty="0">
                <a:solidFill>
                  <a:srgbClr val="007A37"/>
                </a:solidFill>
                <a:latin typeface="Verdana" panose="020B0604030504040204" pitchFamily="34" charset="0"/>
              </a:rPr>
              <a:t>EVENTI – 2022</a:t>
            </a:r>
          </a:p>
        </p:txBody>
      </p:sp>
      <p:sp>
        <p:nvSpPr>
          <p:cNvPr id="29699" name="Rectangle 3">
            <a:extLst>
              <a:ext uri="{FF2B5EF4-FFF2-40B4-BE49-F238E27FC236}">
                <a16:creationId xmlns:a16="http://schemas.microsoft.com/office/drawing/2014/main" id="{3BD63CEC-61BA-4871-9125-D814A4846252}"/>
              </a:ext>
            </a:extLst>
          </p:cNvPr>
          <p:cNvSpPr>
            <a:spLocks noGrp="1" noChangeArrowheads="1"/>
          </p:cNvSpPr>
          <p:nvPr>
            <p:ph type="body" idx="1"/>
          </p:nvPr>
        </p:nvSpPr>
        <p:spPr>
          <a:xfrm>
            <a:off x="457200" y="1412577"/>
            <a:ext cx="8362950" cy="446469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dirty="0">
                <a:latin typeface="Verdana" panose="020B0604030504040204" pitchFamily="34" charset="0"/>
              </a:rPr>
              <a:t>Nel 2022, sono stati organizzati i seguenti eventi:</a:t>
            </a:r>
          </a:p>
          <a:p>
            <a:pPr algn="just" eaLnBrk="1" hangingPunct="1">
              <a:spcBef>
                <a:spcPts val="500"/>
              </a:spcBef>
            </a:pPr>
            <a:r>
              <a:rPr lang="it-IT" altLang="it-IT" sz="1600" dirty="0">
                <a:latin typeface="Verdana" panose="020B0604030504040204" pitchFamily="34" charset="0"/>
              </a:rPr>
              <a:t>Seminario on-line “La Bigenitorialità tra Psicologia, Immaginario e Diritto”, con la dott.ssa Miriam Lutzu e relazioni di psicoterapeuti GITIM, il 5 marzo 2022, con crediti ECM.</a:t>
            </a:r>
          </a:p>
          <a:p>
            <a:pPr algn="just" eaLnBrk="1" hangingPunct="1">
              <a:spcBef>
                <a:spcPts val="500"/>
              </a:spcBef>
            </a:pPr>
            <a:r>
              <a:rPr lang="it-IT" altLang="it-IT" sz="1600" dirty="0">
                <a:latin typeface="Verdana" panose="020B0604030504040204" pitchFamily="34" charset="0"/>
              </a:rPr>
              <a:t>Seminario on-line “Covid-19 ed effetti psicologici - interventi di psicoterapia con l’ITP e tecniche derivate”, il 30 aprile 2022, con relazioni di psicoterapeuti GITIM, con crediti ECM.</a:t>
            </a:r>
          </a:p>
          <a:p>
            <a:pPr algn="just" eaLnBrk="1" hangingPunct="1">
              <a:spcBef>
                <a:spcPts val="500"/>
              </a:spcBef>
            </a:pPr>
            <a:r>
              <a:rPr lang="it-IT" altLang="it-IT" sz="1600" dirty="0">
                <a:latin typeface="Verdana" panose="020B0604030504040204" pitchFamily="34" charset="0"/>
              </a:rPr>
              <a:t>Seminario on-line “Il dolore e la sofferenza, per un approccio bio-psico-sociale”, il 7 maggio 2022, con il dottor Giovanni Zaninetta e relazioni di psicoterapeuti GITIM, con crediti ECM.</a:t>
            </a:r>
          </a:p>
          <a:p>
            <a:pPr algn="just" eaLnBrk="1" hangingPunct="1">
              <a:spcBef>
                <a:spcPts val="500"/>
              </a:spcBef>
              <a:buNone/>
            </a:pPr>
            <a:r>
              <a:rPr lang="it-IT" altLang="it-IT" sz="1600" dirty="0">
                <a:latin typeface="Verdana" panose="020B0604030504040204" pitchFamily="34" charset="0"/>
              </a:rPr>
              <a:t>•	“Corso ITP di Secondo Livello”, con la docenza di psicoterapeuti GITIM, 3 incontri on-line tra aprile e giugno 2022.</a:t>
            </a:r>
          </a:p>
          <a:p>
            <a:pPr algn="just" eaLnBrk="1" hangingPunct="1">
              <a:spcBef>
                <a:spcPts val="500"/>
              </a:spcBef>
            </a:pPr>
            <a:r>
              <a:rPr lang="it-IT" altLang="it-IT" sz="1600" dirty="0">
                <a:latin typeface="Verdana" panose="020B0604030504040204" pitchFamily="34" charset="0"/>
              </a:rPr>
              <a:t>Seminario on-line “Il Test di Rorschach nella pratica clinica - il ciclo di vita: l’adolescenza”, il 15 ottobre 2022, con la prof.ssa Laura Parolin, con crediti ECM.</a:t>
            </a:r>
          </a:p>
          <a:p>
            <a:pPr algn="just" eaLnBrk="1" hangingPunct="1">
              <a:spcBef>
                <a:spcPts val="500"/>
              </a:spcBef>
            </a:pPr>
            <a:endParaRPr lang="it-IT" altLang="it-IT" sz="1600" dirty="0">
              <a:latin typeface="Verdana" panose="020B0604030504040204" pitchFamily="34" charset="0"/>
            </a:endParaRPr>
          </a:p>
          <a:p>
            <a:pPr algn="just" eaLnBrk="1" hangingPunct="1">
              <a:spcBef>
                <a:spcPts val="500"/>
              </a:spcBef>
              <a:buNone/>
            </a:pPr>
            <a:endParaRPr lang="it-IT" altLang="it-IT" sz="1600" dirty="0">
              <a:latin typeface="Verdana" panose="020B0604030504040204" pitchFamily="34" charset="0"/>
            </a:endParaRPr>
          </a:p>
          <a:p>
            <a:pPr lvl="1" algn="just" eaLnBrk="1" hangingPunct="1">
              <a:spcBef>
                <a:spcPts val="5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249251F7-11F2-184E-3FB9-65C24783BEEB}"/>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24</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2518425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A44457A-1747-4165-954E-173920C5F9CE}"/>
              </a:ext>
            </a:extLst>
          </p:cNvPr>
          <p:cNvSpPr>
            <a:spLocks noGrp="1" noChangeArrowheads="1"/>
          </p:cNvSpPr>
          <p:nvPr>
            <p:ph type="title"/>
          </p:nvPr>
        </p:nvSpPr>
        <p:spPr>
          <a:xfrm>
            <a:off x="457200" y="44624"/>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dirty="0">
                <a:solidFill>
                  <a:srgbClr val="007A37"/>
                </a:solidFill>
                <a:latin typeface="Verdana" panose="020B0604030504040204" pitchFamily="34" charset="0"/>
              </a:rPr>
              <a:t>EVENTI – 2021</a:t>
            </a:r>
          </a:p>
        </p:txBody>
      </p:sp>
      <p:sp>
        <p:nvSpPr>
          <p:cNvPr id="29699" name="Rectangle 3">
            <a:extLst>
              <a:ext uri="{FF2B5EF4-FFF2-40B4-BE49-F238E27FC236}">
                <a16:creationId xmlns:a16="http://schemas.microsoft.com/office/drawing/2014/main" id="{3BD63CEC-61BA-4871-9125-D814A4846252}"/>
              </a:ext>
            </a:extLst>
          </p:cNvPr>
          <p:cNvSpPr>
            <a:spLocks noGrp="1" noChangeArrowheads="1"/>
          </p:cNvSpPr>
          <p:nvPr>
            <p:ph type="body" idx="1"/>
          </p:nvPr>
        </p:nvSpPr>
        <p:spPr>
          <a:xfrm>
            <a:off x="457200" y="980529"/>
            <a:ext cx="8362950" cy="518477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dirty="0">
                <a:latin typeface="Verdana" panose="020B0604030504040204" pitchFamily="34" charset="0"/>
              </a:rPr>
              <a:t>Nel 2021, sono stati organizzati i seguenti eventi:</a:t>
            </a:r>
          </a:p>
          <a:p>
            <a:pPr algn="just" eaLnBrk="1" hangingPunct="1">
              <a:spcBef>
                <a:spcPts val="500"/>
              </a:spcBef>
              <a:buNone/>
            </a:pPr>
            <a:r>
              <a:rPr lang="it-IT" altLang="it-IT" sz="1600" dirty="0">
                <a:latin typeface="Verdana" panose="020B0604030504040204" pitchFamily="34" charset="0"/>
              </a:rPr>
              <a:t>•	“Corso ITP di Secondo Livello”, con la docenza di psicoterapeuti GITIM, 4 incontri on-line tra febbraio e marzo 2021.</a:t>
            </a:r>
          </a:p>
          <a:p>
            <a:pPr algn="just" eaLnBrk="1" hangingPunct="1">
              <a:spcBef>
                <a:spcPts val="500"/>
              </a:spcBef>
            </a:pPr>
            <a:r>
              <a:rPr lang="it-IT" altLang="it-IT" sz="1600" dirty="0">
                <a:latin typeface="Verdana" panose="020B0604030504040204" pitchFamily="34" charset="0"/>
              </a:rPr>
              <a:t>“Corso di Primo Livello sul test di Rorschach secondo il sistema comprensivo di Exner e la scuola francese”, con la docenza di psicoterapeuti GITIM, 4 incontri on-line tra aprile e maggio 2021, con crediti ECM.</a:t>
            </a:r>
          </a:p>
          <a:p>
            <a:pPr algn="just" eaLnBrk="1" hangingPunct="1">
              <a:spcBef>
                <a:spcPts val="500"/>
              </a:spcBef>
            </a:pPr>
            <a:r>
              <a:rPr lang="it-IT" altLang="it-IT" sz="1600" dirty="0">
                <a:latin typeface="Verdana" panose="020B0604030504040204" pitchFamily="34" charset="0"/>
              </a:rPr>
              <a:t>Seminario on-line “Emozioni ed esperienza vissuta: l’espressione artistica fra Sé e il mondo», il 16 aprile 2021.</a:t>
            </a:r>
          </a:p>
          <a:p>
            <a:pPr algn="just" eaLnBrk="1" hangingPunct="1">
              <a:spcBef>
                <a:spcPts val="500"/>
              </a:spcBef>
            </a:pPr>
            <a:r>
              <a:rPr lang="it-IT" altLang="it-IT" sz="1600" dirty="0">
                <a:latin typeface="Verdana" panose="020B0604030504040204" pitchFamily="34" charset="0"/>
              </a:rPr>
              <a:t>Seminario on-line “Corso di Secondo Livello sul Test di Rorschach con il metodo Exner: dalla siglatura alla redazione di una relazione”, con la prof.ssa Laura Parolin e docenti GITIM, il 5 giugno 2021, con crediti ECM.</a:t>
            </a:r>
          </a:p>
          <a:p>
            <a:pPr algn="just" eaLnBrk="1" hangingPunct="1">
              <a:spcBef>
                <a:spcPts val="500"/>
              </a:spcBef>
            </a:pPr>
            <a:r>
              <a:rPr lang="it-IT" altLang="it-IT" sz="1600" dirty="0">
                <a:latin typeface="Verdana" panose="020B0604030504040204" pitchFamily="34" charset="0"/>
              </a:rPr>
              <a:t>“Corso ITP di Primo Livello: La Psicoterapia Immaginativa ITP - Tecniche di Rilassamento”, con la docenza di psicoterapeuti GITIM, 3 incontri on-line tra maggio e giugno 2021, con crediti ECM.</a:t>
            </a:r>
          </a:p>
          <a:p>
            <a:pPr algn="just" eaLnBrk="1" hangingPunct="1">
              <a:spcBef>
                <a:spcPts val="500"/>
              </a:spcBef>
            </a:pPr>
            <a:r>
              <a:rPr lang="it-IT" altLang="it-IT" sz="1600" dirty="0">
                <a:latin typeface="Verdana" panose="020B0604030504040204" pitchFamily="34" charset="0"/>
              </a:rPr>
              <a:t>“Corso ITP di Secondo Livello: Fase ristrutturante”, con la docenza di psicoterapeuti GITIM, 5 incontri on-line tra ottobre e dicembre 2021, con crediti ECM.</a:t>
            </a:r>
          </a:p>
          <a:p>
            <a:pPr algn="just" eaLnBrk="1" hangingPunct="1">
              <a:spcBef>
                <a:spcPts val="500"/>
              </a:spcBef>
            </a:pPr>
            <a:r>
              <a:rPr lang="it-IT" altLang="it-IT" sz="1600" dirty="0">
                <a:latin typeface="Verdana" panose="020B0604030504040204" pitchFamily="34" charset="0"/>
              </a:rPr>
              <a:t>Seminario on-line “Depressione e Immaginario”, con interventi del Dr. De Rossi, del Dr. Meneghetti e di Psicoterapeuti GITIM, il 13 novembre 2021.</a:t>
            </a:r>
          </a:p>
          <a:p>
            <a:pPr algn="just" eaLnBrk="1" hangingPunct="1">
              <a:spcBef>
                <a:spcPts val="500"/>
              </a:spcBef>
              <a:buFontTx/>
              <a:buNone/>
            </a:pPr>
            <a:endParaRPr lang="it-IT" altLang="it-IT" sz="1600" dirty="0">
              <a:latin typeface="Verdana" panose="020B0604030504040204" pitchFamily="34" charset="0"/>
            </a:endParaRPr>
          </a:p>
          <a:p>
            <a:pPr algn="just" eaLnBrk="1" hangingPunct="1">
              <a:spcBef>
                <a:spcPts val="500"/>
              </a:spcBef>
              <a:buFontTx/>
              <a:buNone/>
            </a:pPr>
            <a:endParaRPr lang="it-IT" altLang="it-IT" sz="1600" dirty="0">
              <a:latin typeface="Verdana" panose="020B0604030504040204" pitchFamily="34" charset="0"/>
            </a:endParaRPr>
          </a:p>
          <a:p>
            <a:pPr algn="just" eaLnBrk="1" hangingPunct="1">
              <a:spcBef>
                <a:spcPts val="500"/>
              </a:spcBef>
              <a:buFontTx/>
              <a:buNone/>
            </a:pPr>
            <a:endParaRPr lang="it-IT" altLang="it-IT" sz="1600" dirty="0">
              <a:latin typeface="Verdana" panose="020B0604030504040204" pitchFamily="34" charset="0"/>
            </a:endParaRPr>
          </a:p>
          <a:p>
            <a:pPr lvl="1" algn="just" eaLnBrk="1" hangingPunct="1">
              <a:spcBef>
                <a:spcPts val="5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FB312D35-0813-4463-49A4-8750C6D1F59F}"/>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25</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466081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A44457A-1747-4165-954E-173920C5F9CE}"/>
              </a:ext>
            </a:extLst>
          </p:cNvPr>
          <p:cNvSpPr>
            <a:spLocks noGrp="1" noChangeArrowheads="1"/>
          </p:cNvSpPr>
          <p:nvPr>
            <p:ph type="title"/>
          </p:nvPr>
        </p:nvSpPr>
        <p:spPr>
          <a:xfrm>
            <a:off x="457200" y="44624"/>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dirty="0">
                <a:solidFill>
                  <a:srgbClr val="007A37"/>
                </a:solidFill>
                <a:latin typeface="Verdana" panose="020B0604030504040204" pitchFamily="34" charset="0"/>
              </a:rPr>
              <a:t>EVENTI – 2020</a:t>
            </a:r>
          </a:p>
        </p:txBody>
      </p:sp>
      <p:sp>
        <p:nvSpPr>
          <p:cNvPr id="29699" name="Rectangle 3">
            <a:extLst>
              <a:ext uri="{FF2B5EF4-FFF2-40B4-BE49-F238E27FC236}">
                <a16:creationId xmlns:a16="http://schemas.microsoft.com/office/drawing/2014/main" id="{3BD63CEC-61BA-4871-9125-D814A4846252}"/>
              </a:ext>
            </a:extLst>
          </p:cNvPr>
          <p:cNvSpPr>
            <a:spLocks noGrp="1" noChangeArrowheads="1"/>
          </p:cNvSpPr>
          <p:nvPr>
            <p:ph type="body" idx="1"/>
          </p:nvPr>
        </p:nvSpPr>
        <p:spPr>
          <a:xfrm>
            <a:off x="457200" y="1052537"/>
            <a:ext cx="8002588" cy="518477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dirty="0">
                <a:latin typeface="Verdana" panose="020B0604030504040204" pitchFamily="34" charset="0"/>
              </a:rPr>
              <a:t>Nel 2020, sono stati organizzati i seguenti eventi, con crediti ECM:</a:t>
            </a:r>
          </a:p>
          <a:p>
            <a:pPr algn="just" eaLnBrk="1" hangingPunct="1">
              <a:spcBef>
                <a:spcPts val="500"/>
              </a:spcBef>
              <a:buFontTx/>
              <a:buNone/>
            </a:pPr>
            <a:r>
              <a:rPr lang="it-IT" altLang="it-IT" sz="1600" dirty="0">
                <a:latin typeface="Verdana" panose="020B0604030504040204" pitchFamily="34" charset="0"/>
              </a:rPr>
              <a:t>•	“Corso sul test di Rorschach secondo il sistema comprensivo di Exner e la scuola francese – Livello I”, con la docenza di psicoterapeuti GITIM (4 incontri), da dicembre 2019 a febbraio 2020.</a:t>
            </a:r>
          </a:p>
          <a:p>
            <a:pPr algn="just" eaLnBrk="1" hangingPunct="1">
              <a:spcBef>
                <a:spcPts val="500"/>
              </a:spcBef>
              <a:buFontTx/>
              <a:buNone/>
            </a:pPr>
            <a:r>
              <a:rPr lang="it-IT" altLang="it-IT" sz="1600" dirty="0">
                <a:latin typeface="Verdana" panose="020B0604030504040204" pitchFamily="34" charset="0"/>
              </a:rPr>
              <a:t>•	Presentazione del libro “Psicoterapia dell’Immagine” (Franco Angeli editore), contenente gli scritti fondamentali di Leopoldo Rigo, il 15 febbraio 2020 (senza crediti ECM).</a:t>
            </a:r>
          </a:p>
          <a:p>
            <a:pPr algn="just" eaLnBrk="1" hangingPunct="1">
              <a:spcBef>
                <a:spcPts val="500"/>
              </a:spcBef>
            </a:pPr>
            <a:r>
              <a:rPr lang="it-IT" altLang="it-IT" sz="1600" dirty="0">
                <a:latin typeface="Verdana" panose="020B0604030504040204" pitchFamily="34" charset="0"/>
              </a:rPr>
              <a:t>Seminario on-line “Gli effetti psicologici da coronavirus SARS </a:t>
            </a:r>
            <a:r>
              <a:rPr lang="it-IT" altLang="it-IT" sz="1600" dirty="0" err="1">
                <a:latin typeface="Verdana" panose="020B0604030504040204" pitchFamily="34" charset="0"/>
              </a:rPr>
              <a:t>CoV</a:t>
            </a:r>
            <a:r>
              <a:rPr lang="it-IT" altLang="it-IT" sz="1600" dirty="0">
                <a:latin typeface="Verdana" panose="020B0604030504040204" pitchFamily="34" charset="0"/>
              </a:rPr>
              <a:t> 2 e gli interventi con la tecnica ITP”, con relazioni di vari psicoterapeuti GITIM, il 30 maggio 2020.</a:t>
            </a:r>
          </a:p>
          <a:p>
            <a:pPr algn="just" eaLnBrk="1" hangingPunct="1">
              <a:spcBef>
                <a:spcPts val="500"/>
              </a:spcBef>
            </a:pPr>
            <a:r>
              <a:rPr lang="it-IT" altLang="it-IT" sz="1600" dirty="0">
                <a:latin typeface="Verdana" panose="020B0604030504040204" pitchFamily="34" charset="0"/>
              </a:rPr>
              <a:t>Seminario on-line “Il Test di Rorschach con il metodo Exner: il caso clinico e la relazione psicodiagnostica”, con la prof.ssa Silvia Salcuni, il 13 giugno 2020.</a:t>
            </a:r>
          </a:p>
          <a:p>
            <a:pPr algn="just" eaLnBrk="1" hangingPunct="1">
              <a:spcBef>
                <a:spcPts val="500"/>
              </a:spcBef>
            </a:pPr>
            <a:r>
              <a:rPr lang="it-IT" altLang="it-IT" sz="1600" dirty="0">
                <a:latin typeface="Verdana" panose="020B0604030504040204" pitchFamily="34" charset="0"/>
              </a:rPr>
              <a:t>“Corso di primo livello sulle Tecniche Immaginative ITP”, con la docenza di psicoterapeuti GITIM (4 incontri on-line e 4 in presenza), da maggio a ottobre 2020.</a:t>
            </a:r>
          </a:p>
          <a:p>
            <a:pPr algn="just" eaLnBrk="1" hangingPunct="1">
              <a:spcBef>
                <a:spcPts val="500"/>
              </a:spcBef>
            </a:pPr>
            <a:r>
              <a:rPr lang="it-IT" altLang="it-IT" sz="1600" dirty="0">
                <a:latin typeface="Verdana" panose="020B0604030504040204" pitchFamily="34" charset="0"/>
              </a:rPr>
              <a:t>Seminario on-line sulle Terapie Immaginative “DALL’IMMAGINARIO ALL’IMMAGINALE”, con il Prof. Claudio Widmann, il 14 novembre 2020.</a:t>
            </a:r>
          </a:p>
          <a:p>
            <a:pPr algn="just" eaLnBrk="1" hangingPunct="1">
              <a:spcBef>
                <a:spcPts val="500"/>
              </a:spcBef>
            </a:pPr>
            <a:endParaRPr lang="it-IT" altLang="it-IT" sz="1600" dirty="0">
              <a:latin typeface="Verdana" panose="020B0604030504040204" pitchFamily="34" charset="0"/>
            </a:endParaRPr>
          </a:p>
          <a:p>
            <a:pPr algn="just" eaLnBrk="1" hangingPunct="1">
              <a:spcBef>
                <a:spcPts val="500"/>
              </a:spcBef>
              <a:buFontTx/>
              <a:buNone/>
            </a:pPr>
            <a:endParaRPr lang="it-IT" altLang="it-IT" sz="1600" dirty="0">
              <a:latin typeface="Verdana" panose="020B0604030504040204" pitchFamily="34" charset="0"/>
            </a:endParaRPr>
          </a:p>
          <a:p>
            <a:pPr algn="just" eaLnBrk="1" hangingPunct="1">
              <a:spcBef>
                <a:spcPts val="500"/>
              </a:spcBef>
              <a:buFontTx/>
              <a:buNone/>
            </a:pPr>
            <a:endParaRPr lang="it-IT" altLang="it-IT" sz="1600" dirty="0">
              <a:latin typeface="Verdana" panose="020B0604030504040204" pitchFamily="34" charset="0"/>
            </a:endParaRPr>
          </a:p>
          <a:p>
            <a:pPr algn="just" eaLnBrk="1" hangingPunct="1">
              <a:spcBef>
                <a:spcPts val="500"/>
              </a:spcBef>
              <a:buFontTx/>
              <a:buNone/>
            </a:pPr>
            <a:endParaRPr lang="it-IT" altLang="it-IT" sz="1600" dirty="0">
              <a:latin typeface="Verdana" panose="020B0604030504040204" pitchFamily="34" charset="0"/>
            </a:endParaRPr>
          </a:p>
          <a:p>
            <a:pPr lvl="1" algn="just" eaLnBrk="1" hangingPunct="1">
              <a:spcBef>
                <a:spcPts val="5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78690049-214B-9A89-24EE-87AD6D4B7516}"/>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26</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92494"/>
            <a:ext cx="8229600" cy="544218"/>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sz="2400" b="1" dirty="0">
                <a:solidFill>
                  <a:srgbClr val="007A37"/>
                </a:solidFill>
                <a:latin typeface="Verdana" panose="020B0604030504040204" pitchFamily="34" charset="0"/>
              </a:rPr>
              <a:t>EVENTI</a:t>
            </a:r>
          </a:p>
        </p:txBody>
      </p:sp>
      <p:pic>
        <p:nvPicPr>
          <p:cNvPr id="5" name="Immagin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20757" y="3960440"/>
            <a:ext cx="1943331" cy="2420888"/>
          </a:xfrm>
          <a:prstGeom prst="rect">
            <a:avLst/>
          </a:prstGeom>
        </p:spPr>
      </p:pic>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6121" y="1496478"/>
            <a:ext cx="2751758" cy="2029422"/>
          </a:xfrm>
          <a:prstGeom prst="rect">
            <a:avLst/>
          </a:prstGeom>
        </p:spPr>
      </p:pic>
      <p:pic>
        <p:nvPicPr>
          <p:cNvPr id="9" name="Immagin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4981" y="574235"/>
            <a:ext cx="2341792" cy="3122389"/>
          </a:xfrm>
          <a:prstGeom prst="rect">
            <a:avLst/>
          </a:prstGeom>
        </p:spPr>
      </p:pic>
      <p:pic>
        <p:nvPicPr>
          <p:cNvPr id="10" name="Immagine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09630" y="3915606"/>
            <a:ext cx="2351785" cy="2492989"/>
          </a:xfrm>
          <a:prstGeom prst="rect">
            <a:avLst/>
          </a:prstGeom>
        </p:spPr>
      </p:pic>
      <p:pic>
        <p:nvPicPr>
          <p:cNvPr id="11" name="Immagin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34551" y="4085634"/>
            <a:ext cx="3235051" cy="1373635"/>
          </a:xfrm>
          <a:prstGeom prst="rect">
            <a:avLst/>
          </a:prstGeom>
        </p:spPr>
      </p:pic>
      <p:pic>
        <p:nvPicPr>
          <p:cNvPr id="1026" name="Picture 2" descr="guerra e pace 1">
            <a:extLst>
              <a:ext uri="{FF2B5EF4-FFF2-40B4-BE49-F238E27FC236}">
                <a16:creationId xmlns:a16="http://schemas.microsoft.com/office/drawing/2014/main" id="{8D852A4B-462A-E972-1F12-9C2E5E7EA5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766144"/>
            <a:ext cx="2304215" cy="2802923"/>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numero diapositiva 3">
            <a:extLst>
              <a:ext uri="{FF2B5EF4-FFF2-40B4-BE49-F238E27FC236}">
                <a16:creationId xmlns:a16="http://schemas.microsoft.com/office/drawing/2014/main" id="{C536D33B-F2B2-7EE8-0342-8DE9B46E5252}"/>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27</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1798085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2E3E694-2A77-427C-AE53-144221D50561}"/>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2019</a:t>
            </a:r>
          </a:p>
        </p:txBody>
      </p:sp>
      <p:sp>
        <p:nvSpPr>
          <p:cNvPr id="28675" name="Rectangle 3">
            <a:extLst>
              <a:ext uri="{FF2B5EF4-FFF2-40B4-BE49-F238E27FC236}">
                <a16:creationId xmlns:a16="http://schemas.microsoft.com/office/drawing/2014/main" id="{77F30912-B012-4807-9B83-660B22F15C80}"/>
              </a:ext>
            </a:extLst>
          </p:cNvPr>
          <p:cNvSpPr>
            <a:spLocks noGrp="1" noChangeArrowheads="1"/>
          </p:cNvSpPr>
          <p:nvPr>
            <p:ph type="body" idx="1"/>
          </p:nvPr>
        </p:nvSpPr>
        <p:spPr>
          <a:xfrm>
            <a:off x="457200" y="1196975"/>
            <a:ext cx="8002588" cy="518477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r>
              <a:rPr lang="it-IT" altLang="it-IT" sz="1600">
                <a:latin typeface="Verdana" panose="020B0604030504040204" pitchFamily="34" charset="0"/>
              </a:rPr>
              <a:t>Nel 2019, sono stati organizzati i seguenti eventi, con crediti ECM:</a:t>
            </a:r>
          </a:p>
          <a:p>
            <a:pPr algn="just" eaLnBrk="1" hangingPunct="1">
              <a:spcBef>
                <a:spcPts val="500"/>
              </a:spcBef>
              <a:buFontTx/>
              <a:buNone/>
            </a:pPr>
            <a:r>
              <a:rPr lang="it-IT" altLang="it-IT" sz="1600">
                <a:latin typeface="Verdana" panose="020B0604030504040204" pitchFamily="34" charset="0"/>
              </a:rPr>
              <a:t>•	Seminario “Comunicazione e ascolto dell’anziano in difficoltà: depressione e demenza”, con il Prof. Carlo Cristini e con interventi di psicoterapeuti GITIM, il 23 Febbraio 2019.</a:t>
            </a:r>
          </a:p>
          <a:p>
            <a:pPr algn="just" eaLnBrk="1" hangingPunct="1">
              <a:spcBef>
                <a:spcPts val="500"/>
              </a:spcBef>
              <a:buFontTx/>
              <a:buNone/>
            </a:pPr>
            <a:r>
              <a:rPr lang="it-IT" altLang="it-IT" sz="1600">
                <a:latin typeface="Verdana" panose="020B0604030504040204" pitchFamily="34" charset="0"/>
              </a:rPr>
              <a:t>•	Seminario “Le radici del male”, con la Dott.ssa Marisa Spinoglio e con interventi della Dott.ssa Ivana Zanetti (GITIM) e del Dott. Silvano Secco (GITIM), il 13 Aprile 2019.</a:t>
            </a:r>
          </a:p>
          <a:p>
            <a:pPr algn="just" eaLnBrk="1" hangingPunct="1">
              <a:spcBef>
                <a:spcPts val="500"/>
              </a:spcBef>
            </a:pPr>
            <a:r>
              <a:rPr lang="it-IT" altLang="it-IT" sz="1600">
                <a:latin typeface="Verdana" panose="020B0604030504040204" pitchFamily="34" charset="0"/>
              </a:rPr>
              <a:t>Seminario “Tecniche Immaginative: aspetti teorici ed applicazioni cliniche”, con interventi del Dott. Claudio Widmann e di vari psicoterapeuti del gruppo GITIM e del gruppo VIC-Italia, il 19 Ottobre 2019.</a:t>
            </a:r>
          </a:p>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endParaRPr lang="it-IT" altLang="it-IT" sz="1600">
              <a:latin typeface="Verdana" panose="020B0604030504040204" pitchFamily="34" charset="0"/>
            </a:endParaRPr>
          </a:p>
          <a:p>
            <a:pPr lvl="1" algn="just" eaLnBrk="1" hangingPunct="1">
              <a:spcBef>
                <a:spcPts val="500"/>
              </a:spcBef>
              <a:buFontTx/>
              <a:buNone/>
            </a:pPr>
            <a:endParaRPr lang="it-IT" altLang="it-IT" sz="1600">
              <a:latin typeface="Verdana" panose="020B0604030504040204" pitchFamily="34" charset="0"/>
            </a:endParaRPr>
          </a:p>
        </p:txBody>
      </p:sp>
      <p:sp>
        <p:nvSpPr>
          <p:cNvPr id="3" name="Segnaposto numero diapositiva 3">
            <a:extLst>
              <a:ext uri="{FF2B5EF4-FFF2-40B4-BE49-F238E27FC236}">
                <a16:creationId xmlns:a16="http://schemas.microsoft.com/office/drawing/2014/main" id="{5A012F01-C289-A0C9-D036-55885415A41F}"/>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28</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73FA0E9-A24C-4D14-A71B-D0C34B593A50}"/>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2018</a:t>
            </a:r>
          </a:p>
        </p:txBody>
      </p:sp>
      <p:sp>
        <p:nvSpPr>
          <p:cNvPr id="27651" name="Rectangle 3">
            <a:extLst>
              <a:ext uri="{FF2B5EF4-FFF2-40B4-BE49-F238E27FC236}">
                <a16:creationId xmlns:a16="http://schemas.microsoft.com/office/drawing/2014/main" id="{346BEAC3-58A8-47D2-A710-798C21CBA252}"/>
              </a:ext>
            </a:extLst>
          </p:cNvPr>
          <p:cNvSpPr>
            <a:spLocks noGrp="1" noChangeArrowheads="1"/>
          </p:cNvSpPr>
          <p:nvPr>
            <p:ph type="body" idx="1"/>
          </p:nvPr>
        </p:nvSpPr>
        <p:spPr>
          <a:xfrm>
            <a:off x="457200" y="1196975"/>
            <a:ext cx="8002588" cy="518477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r>
              <a:rPr lang="it-IT" altLang="it-IT" sz="1600">
                <a:latin typeface="Verdana" panose="020B0604030504040204" pitchFamily="34" charset="0"/>
              </a:rPr>
              <a:t>Nel 2018, sono stati organizzati i seguenti eventi, con crediti ECM:</a:t>
            </a:r>
          </a:p>
          <a:p>
            <a:pPr algn="just" eaLnBrk="1" hangingPunct="1">
              <a:spcBef>
                <a:spcPts val="500"/>
              </a:spcBef>
              <a:buFontTx/>
              <a:buNone/>
            </a:pPr>
            <a:r>
              <a:rPr lang="it-IT" altLang="it-IT" sz="1600">
                <a:latin typeface="Verdana" panose="020B0604030504040204" pitchFamily="34" charset="0"/>
              </a:rPr>
              <a:t>•	Seminario “Dipendenza e autonomia: il diritto e il dovere della libertà”, con il Prof. Carlo Cristini, il 3 Febbraio 2018.</a:t>
            </a:r>
          </a:p>
          <a:p>
            <a:pPr algn="just" eaLnBrk="1" hangingPunct="1">
              <a:spcBef>
                <a:spcPts val="500"/>
              </a:spcBef>
              <a:buFontTx/>
              <a:buNone/>
            </a:pPr>
            <a:r>
              <a:rPr lang="it-IT" altLang="it-IT" sz="1600">
                <a:latin typeface="Verdana" panose="020B0604030504040204" pitchFamily="34" charset="0"/>
              </a:rPr>
              <a:t>•	Seminario “Creatività: tra neurobiologia e mistero”, con la Dott.ssa Marisa Spinoglio, il 10 Marzo 2018.</a:t>
            </a:r>
          </a:p>
          <a:p>
            <a:pPr algn="just" eaLnBrk="1" hangingPunct="1">
              <a:spcBef>
                <a:spcPts val="500"/>
              </a:spcBef>
            </a:pPr>
            <a:r>
              <a:rPr lang="it-IT" altLang="it-IT" sz="1600">
                <a:latin typeface="Verdana" panose="020B0604030504040204" pitchFamily="34" charset="0"/>
              </a:rPr>
              <a:t>Seminario “Suicidio e Arte: dalla distruttività alla creatività”, con interventi del Dott. Silvano Secco (GITIM), della Dott.ssa Marisa Spinoglio, del Dott. L. Colusso (ADVAR) e del Dott. A Loperfido (AAS 5), il 9 Giugno 2018.</a:t>
            </a:r>
          </a:p>
          <a:p>
            <a:pPr algn="just" eaLnBrk="1" hangingPunct="1">
              <a:spcBef>
                <a:spcPts val="500"/>
              </a:spcBef>
            </a:pPr>
            <a:r>
              <a:rPr lang="it-IT" altLang="it-IT" sz="1600">
                <a:latin typeface="Verdana" panose="020B0604030504040204" pitchFamily="34" charset="0"/>
              </a:rPr>
              <a:t>Seminario “Formulare il caso clinico: dal primo incontro con il paziente alla relazione psicodiagnostica”, con la Prof.ssa Laura Parolin, il 13 Ottobre 2018.</a:t>
            </a:r>
          </a:p>
          <a:p>
            <a:pPr algn="just" eaLnBrk="1" hangingPunct="1">
              <a:spcBef>
                <a:spcPts val="500"/>
              </a:spcBef>
            </a:pPr>
            <a:r>
              <a:rPr lang="it-IT" altLang="it-IT" sz="1600">
                <a:latin typeface="Verdana" panose="020B0604030504040204" pitchFamily="34" charset="0"/>
              </a:rPr>
              <a:t>Seminario “Il ricordo è il tessuto dell’identità - La memoria nelle Terapie Immaginative (VIC-ITP)”, con la Dott.ssa Anna Sieber-Ratti, il 20 Ottobre 2018.</a:t>
            </a:r>
          </a:p>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endParaRPr lang="it-IT" altLang="it-IT" sz="1600">
              <a:latin typeface="Verdana" panose="020B0604030504040204" pitchFamily="34" charset="0"/>
            </a:endParaRPr>
          </a:p>
          <a:p>
            <a:pPr lvl="1" algn="just" eaLnBrk="1" hangingPunct="1">
              <a:spcBef>
                <a:spcPts val="500"/>
              </a:spcBef>
              <a:buFontTx/>
              <a:buNone/>
            </a:pPr>
            <a:endParaRPr lang="it-IT" altLang="it-IT" sz="1600">
              <a:latin typeface="Verdana" panose="020B0604030504040204" pitchFamily="34" charset="0"/>
            </a:endParaRPr>
          </a:p>
        </p:txBody>
      </p:sp>
      <p:sp>
        <p:nvSpPr>
          <p:cNvPr id="3" name="Segnaposto numero diapositiva 3">
            <a:extLst>
              <a:ext uri="{FF2B5EF4-FFF2-40B4-BE49-F238E27FC236}">
                <a16:creationId xmlns:a16="http://schemas.microsoft.com/office/drawing/2014/main" id="{0AC6EF06-90C3-292E-EB92-707F3BECA177}"/>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29</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58FD072-5DA5-4AE8-B906-C5DD62BE91A7}"/>
              </a:ext>
            </a:extLst>
          </p:cNvPr>
          <p:cNvSpPr>
            <a:spLocks noGrp="1" noChangeArrowheads="1"/>
          </p:cNvSpPr>
          <p:nvPr>
            <p:ph type="title"/>
          </p:nvPr>
        </p:nvSpPr>
        <p:spPr>
          <a:xfrm>
            <a:off x="457200" y="44624"/>
            <a:ext cx="8229600" cy="1143000"/>
          </a:xfrm>
        </p:spPr>
        <p:txBody>
          <a:bodyPr/>
          <a:lstStyle/>
          <a:p>
            <a:pPr eaLnBrk="1" hangingPunct="1"/>
            <a:r>
              <a:rPr lang="it-IT" altLang="it-IT" sz="2400" b="1" cap="all" dirty="0">
                <a:solidFill>
                  <a:srgbClr val="007A37"/>
                </a:solidFill>
                <a:latin typeface="Verdana" panose="020B0604030504040204" pitchFamily="34" charset="0"/>
              </a:rPr>
              <a:t>LA TECNICA ITP</a:t>
            </a:r>
          </a:p>
        </p:txBody>
      </p:sp>
      <p:sp>
        <p:nvSpPr>
          <p:cNvPr id="4099" name="Rectangle 4">
            <a:extLst>
              <a:ext uri="{FF2B5EF4-FFF2-40B4-BE49-F238E27FC236}">
                <a16:creationId xmlns:a16="http://schemas.microsoft.com/office/drawing/2014/main" id="{6D3976AF-7A76-4E32-916C-FFABE346AF75}"/>
              </a:ext>
            </a:extLst>
          </p:cNvPr>
          <p:cNvSpPr>
            <a:spLocks noGrp="1" noChangeArrowheads="1"/>
          </p:cNvSpPr>
          <p:nvPr>
            <p:ph type="body" idx="1"/>
          </p:nvPr>
        </p:nvSpPr>
        <p:spPr>
          <a:xfrm>
            <a:off x="683568" y="1116118"/>
            <a:ext cx="8136904" cy="4824536"/>
          </a:xfrm>
        </p:spPr>
        <p:txBody>
          <a:bodyPr/>
          <a:lstStyle/>
          <a:p>
            <a:pPr marL="0" indent="0" algn="ctr" eaLnBrk="1" hangingPunct="1">
              <a:spcBef>
                <a:spcPct val="30000"/>
              </a:spcBef>
              <a:buNone/>
            </a:pPr>
            <a:r>
              <a:rPr lang="it-IT" altLang="it-IT" sz="1600" b="1" i="1" dirty="0">
                <a:solidFill>
                  <a:srgbClr val="007A37"/>
                </a:solidFill>
                <a:latin typeface="Verdana" panose="020B0604030504040204" pitchFamily="34" charset="0"/>
              </a:rPr>
              <a:t>ITP - Tecnica Immaginativa di analisi e ristrutturazione del Profondo</a:t>
            </a:r>
          </a:p>
          <a:p>
            <a:pPr marL="0" indent="0" algn="ctr" eaLnBrk="1" hangingPunct="1">
              <a:spcBef>
                <a:spcPct val="30000"/>
              </a:spcBef>
              <a:buNone/>
            </a:pPr>
            <a:r>
              <a:rPr lang="it-IT" altLang="it-IT" sz="1100" dirty="0">
                <a:latin typeface="Verdana" panose="020B0604030504040204" pitchFamily="34" charset="0"/>
              </a:rPr>
              <a:t> </a:t>
            </a:r>
          </a:p>
          <a:p>
            <a:pPr algn="just" eaLnBrk="1" hangingPunct="1">
              <a:spcBef>
                <a:spcPct val="30000"/>
              </a:spcBef>
            </a:pPr>
            <a:r>
              <a:rPr lang="it-IT" altLang="it-IT" sz="1600" dirty="0">
                <a:latin typeface="Verdana" panose="020B0604030504040204" pitchFamily="34" charset="0"/>
              </a:rPr>
              <a:t>L’ITP è una tecnica psicoterapica individuale e di gruppo, utilizzabile nei disturbi nevrotici e borderline, in età adulta e adolescenziale.</a:t>
            </a:r>
          </a:p>
          <a:p>
            <a:pPr algn="just" eaLnBrk="1" hangingPunct="1">
              <a:spcBef>
                <a:spcPct val="30000"/>
              </a:spcBef>
            </a:pPr>
            <a:endParaRPr lang="it-IT" altLang="it-IT" sz="1600" dirty="0">
              <a:latin typeface="Verdana" panose="020B0604030504040204" pitchFamily="34" charset="0"/>
            </a:endParaRPr>
          </a:p>
          <a:p>
            <a:pPr algn="just" eaLnBrk="1" hangingPunct="1">
              <a:spcBef>
                <a:spcPct val="30000"/>
              </a:spcBef>
            </a:pPr>
            <a:r>
              <a:rPr lang="it-IT" altLang="it-IT" sz="1600" dirty="0">
                <a:latin typeface="Verdana" panose="020B0604030504040204" pitchFamily="34" charset="0"/>
              </a:rPr>
              <a:t>Nella Tecnica ITP si lavora con le Immagini spontanee o talora suggerite che si producono in uno stato di Rilassamento in cui si attenua la vigilanza, il controllo, per lasciar spazio all’Immaginario</a:t>
            </a:r>
          </a:p>
          <a:p>
            <a:pPr algn="just" eaLnBrk="1" hangingPunct="1">
              <a:spcBef>
                <a:spcPct val="30000"/>
              </a:spcBef>
            </a:pPr>
            <a:r>
              <a:rPr lang="it-IT" altLang="it-IT" sz="1600" dirty="0">
                <a:latin typeface="Verdana" panose="020B0604030504040204" pitchFamily="34" charset="0"/>
              </a:rPr>
              <a:t>Le Immagini prodotte in stato di Rilassamento sono vicine alle emozioni,  vicine all’inconscio, portatrici del mondo psichico del soggetto molto più delle parole.</a:t>
            </a:r>
          </a:p>
          <a:p>
            <a:pPr algn="just" eaLnBrk="1" hangingPunct="1">
              <a:spcBef>
                <a:spcPct val="30000"/>
              </a:spcBef>
            </a:pPr>
            <a:r>
              <a:rPr lang="it-IT" altLang="it-IT" sz="1600" dirty="0">
                <a:latin typeface="Verdana" panose="020B0604030504040204" pitchFamily="34" charset="0"/>
              </a:rPr>
              <a:t>Desoille: le Immagini sono correlate e prodotte dalle emozioni; modificando le Immagini si modificano le emozioni; le Terapie Immaginative modificano le Immagini e modificano le emozioni</a:t>
            </a:r>
          </a:p>
          <a:p>
            <a:pPr algn="just" eaLnBrk="1" hangingPunct="1">
              <a:spcBef>
                <a:spcPct val="30000"/>
              </a:spcBef>
            </a:pPr>
            <a:endParaRPr lang="it-IT" altLang="it-IT" sz="1600" dirty="0">
              <a:latin typeface="Verdana" panose="020B0604030504040204" pitchFamily="34" charset="0"/>
            </a:endParaRPr>
          </a:p>
          <a:p>
            <a:pPr algn="just" eaLnBrk="1" hangingPunct="1">
              <a:spcBef>
                <a:spcPct val="30000"/>
              </a:spcBef>
            </a:pPr>
            <a:r>
              <a:rPr lang="it-IT" altLang="it-IT" sz="1600" dirty="0">
                <a:latin typeface="Verdana" panose="020B0604030504040204" pitchFamily="34" charset="0"/>
              </a:rPr>
              <a:t>“La realtà psichica è intessuta di Immagini, ed entrare nell’Immaginario significa vivere la propria realtà psichica “ (Claudio Widmann).</a:t>
            </a:r>
          </a:p>
          <a:p>
            <a:pPr algn="just" eaLnBrk="1" hangingPunct="1">
              <a:spcBef>
                <a:spcPct val="300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72951060-4139-A878-BD8C-ADDB4C0B2BEC}"/>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768534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FD75CA5-1A63-4081-912D-ABFCA5C6A19E}"/>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2016-2017</a:t>
            </a:r>
          </a:p>
        </p:txBody>
      </p:sp>
      <p:sp>
        <p:nvSpPr>
          <p:cNvPr id="26627" name="Rectangle 3">
            <a:extLst>
              <a:ext uri="{FF2B5EF4-FFF2-40B4-BE49-F238E27FC236}">
                <a16:creationId xmlns:a16="http://schemas.microsoft.com/office/drawing/2014/main" id="{5490EFDD-B82B-46DE-959D-1DF9B26819B7}"/>
              </a:ext>
            </a:extLst>
          </p:cNvPr>
          <p:cNvSpPr>
            <a:spLocks noGrp="1" noChangeArrowheads="1"/>
          </p:cNvSpPr>
          <p:nvPr>
            <p:ph type="body" idx="1"/>
          </p:nvPr>
        </p:nvSpPr>
        <p:spPr>
          <a:xfrm>
            <a:off x="457200" y="1196975"/>
            <a:ext cx="8229600" cy="518477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a:latin typeface="Verdana" panose="020B0604030504040204" pitchFamily="34" charset="0"/>
              </a:rPr>
              <a:t>Nel 2016, sono stai organizzati i seguenti eventi, con crediti ECM:</a:t>
            </a:r>
          </a:p>
          <a:p>
            <a:pPr algn="just" eaLnBrk="1" hangingPunct="1">
              <a:spcBef>
                <a:spcPts val="500"/>
              </a:spcBef>
              <a:buFontTx/>
              <a:buNone/>
            </a:pPr>
            <a:r>
              <a:rPr lang="it-IT" altLang="it-IT" sz="1600">
                <a:latin typeface="Verdana" panose="020B0604030504040204" pitchFamily="34" charset="0"/>
              </a:rPr>
              <a:t>•	Convegno “Invecchiamento e Creatività”, con interventi del Prof. Carlo Cristini e di psicoterapeuti GITIM, il 27 Febbraio 2016.</a:t>
            </a:r>
          </a:p>
          <a:p>
            <a:pPr algn="just" eaLnBrk="1" hangingPunct="1">
              <a:spcBef>
                <a:spcPts val="500"/>
              </a:spcBef>
              <a:buFontTx/>
              <a:buNone/>
            </a:pPr>
            <a:r>
              <a:rPr lang="it-IT" altLang="it-IT" sz="1600">
                <a:latin typeface="Verdana" panose="020B0604030504040204" pitchFamily="34" charset="0"/>
              </a:rPr>
              <a:t>•	Seminario “La formulazione del caso: un approccio multimethod”, con la Professoressa Laura Parolin, il 9 Aprile 2016.</a:t>
            </a:r>
          </a:p>
          <a:p>
            <a:pPr algn="just" eaLnBrk="1" hangingPunct="1">
              <a:spcBef>
                <a:spcPts val="500"/>
              </a:spcBef>
              <a:buFontTx/>
              <a:buNone/>
            </a:pPr>
            <a:r>
              <a:rPr lang="it-IT" altLang="it-IT" sz="1600">
                <a:latin typeface="Verdana" panose="020B0604030504040204" pitchFamily="34" charset="0"/>
              </a:rPr>
              <a:t>•	Seminario “Dante e il Processo di Individuazione - Il Purgatorio: l’Integra-zione dell’Ombra”, con la Dottoressa Marisa Spinoglio, il 14 Maggio 2016.</a:t>
            </a:r>
          </a:p>
          <a:p>
            <a:pPr algn="just" eaLnBrk="1" hangingPunct="1">
              <a:spcBef>
                <a:spcPts val="500"/>
              </a:spcBef>
            </a:pPr>
            <a:r>
              <a:rPr lang="it-IT" altLang="it-IT" sz="1600">
                <a:latin typeface="Verdana" panose="020B0604030504040204" pitchFamily="34" charset="0"/>
              </a:rPr>
              <a:t>Seminario “Dante - Il Paradiso: Il raggiungimento della meta e la Totalità”, con la Dottoressa Marisa Spinoglio, l’1 Ottobre 2016</a:t>
            </a:r>
          </a:p>
          <a:p>
            <a:pPr algn="just" eaLnBrk="1" hangingPunct="1">
              <a:spcBef>
                <a:spcPts val="500"/>
              </a:spcBef>
              <a:buFontTx/>
              <a:buNone/>
            </a:pPr>
            <a:r>
              <a:rPr lang="it-IT" altLang="it-IT" sz="1600">
                <a:latin typeface="Verdana" panose="020B0604030504040204" pitchFamily="34" charset="0"/>
              </a:rPr>
              <a:t>Nel 2017, sono stato organizzati i seguenti eventi, con crediti ECM:</a:t>
            </a:r>
          </a:p>
          <a:p>
            <a:pPr algn="just" eaLnBrk="1" hangingPunct="1">
              <a:spcBef>
                <a:spcPts val="500"/>
              </a:spcBef>
              <a:buFontTx/>
              <a:buNone/>
            </a:pPr>
            <a:r>
              <a:rPr lang="it-IT" altLang="it-IT" sz="1600">
                <a:latin typeface="Verdana" panose="020B0604030504040204" pitchFamily="34" charset="0"/>
              </a:rPr>
              <a:t>•	Seminario “Neuroscienze e psicoterapie”, con il Prof. Carlo Cristini, il 25 Febbraio 2017.</a:t>
            </a:r>
          </a:p>
          <a:p>
            <a:pPr algn="just" eaLnBrk="1" hangingPunct="1">
              <a:spcBef>
                <a:spcPts val="500"/>
              </a:spcBef>
              <a:buFontTx/>
              <a:buNone/>
            </a:pPr>
            <a:r>
              <a:rPr lang="it-IT" altLang="it-IT" sz="1600">
                <a:latin typeface="Verdana" panose="020B0604030504040204" pitchFamily="34" charset="0"/>
              </a:rPr>
              <a:t>•	Seminario “Il rischio suicidario: comprensione ed interventi”, con interventi di medici e psicoterapeuti GITIM, di Don M. Maggiotto e del Dott. L. Colusso del Progetto Rimanere Insieme ADVAR, l’8 Aprile 2017.</a:t>
            </a:r>
          </a:p>
          <a:p>
            <a:pPr algn="just" eaLnBrk="1" hangingPunct="1">
              <a:spcBef>
                <a:spcPts val="500"/>
              </a:spcBef>
            </a:pPr>
            <a:r>
              <a:rPr lang="it-IT" altLang="it-IT" sz="1600">
                <a:latin typeface="Verdana" panose="020B0604030504040204" pitchFamily="34" charset="0"/>
              </a:rPr>
              <a:t>Seminario con la Dottoressa Anna Sieber-Ratti sul tema “Le Terapie Immaginative si incontrano – VIC di Hans Carl Leuner e ITP di Leopoldo Rigo”, con interventi di psicoterapeuti GITIM, il 24 Giugno 2017.</a:t>
            </a:r>
          </a:p>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endParaRPr lang="it-IT" altLang="it-IT" sz="1600">
              <a:latin typeface="Verdana" panose="020B0604030504040204" pitchFamily="34" charset="0"/>
            </a:endParaRPr>
          </a:p>
          <a:p>
            <a:pPr algn="just" eaLnBrk="1" hangingPunct="1">
              <a:spcBef>
                <a:spcPts val="500"/>
              </a:spcBef>
              <a:buFontTx/>
              <a:buNone/>
            </a:pPr>
            <a:endParaRPr lang="it-IT" altLang="it-IT" sz="1600">
              <a:latin typeface="Verdana" panose="020B0604030504040204" pitchFamily="34" charset="0"/>
            </a:endParaRPr>
          </a:p>
          <a:p>
            <a:pPr lvl="1" algn="just" eaLnBrk="1" hangingPunct="1">
              <a:spcBef>
                <a:spcPts val="500"/>
              </a:spcBef>
              <a:buFontTx/>
              <a:buNone/>
            </a:pPr>
            <a:endParaRPr lang="it-IT" altLang="it-IT" sz="1600">
              <a:latin typeface="Verdana" panose="020B0604030504040204" pitchFamily="34" charset="0"/>
            </a:endParaRPr>
          </a:p>
        </p:txBody>
      </p:sp>
      <p:sp>
        <p:nvSpPr>
          <p:cNvPr id="3" name="Segnaposto numero diapositiva 3">
            <a:extLst>
              <a:ext uri="{FF2B5EF4-FFF2-40B4-BE49-F238E27FC236}">
                <a16:creationId xmlns:a16="http://schemas.microsoft.com/office/drawing/2014/main" id="{E771B461-1747-7B60-5B23-B19A62F5C942}"/>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30</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FFF9C2F-E830-44D7-900B-BB041FC88264}"/>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2014-2015</a:t>
            </a:r>
          </a:p>
        </p:txBody>
      </p:sp>
      <p:sp>
        <p:nvSpPr>
          <p:cNvPr id="25603" name="Rectangle 3">
            <a:extLst>
              <a:ext uri="{FF2B5EF4-FFF2-40B4-BE49-F238E27FC236}">
                <a16:creationId xmlns:a16="http://schemas.microsoft.com/office/drawing/2014/main" id="{933CBFF1-F575-4578-B84A-0EB0D039E2B0}"/>
              </a:ext>
            </a:extLst>
          </p:cNvPr>
          <p:cNvSpPr>
            <a:spLocks noGrp="1" noChangeArrowheads="1"/>
          </p:cNvSpPr>
          <p:nvPr>
            <p:ph type="body" idx="1"/>
          </p:nvPr>
        </p:nvSpPr>
        <p:spPr>
          <a:xfrm>
            <a:off x="457200" y="1196975"/>
            <a:ext cx="8229600" cy="518477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ts val="500"/>
              </a:spcBef>
              <a:buFontTx/>
              <a:buNone/>
            </a:pPr>
            <a:r>
              <a:rPr lang="it-IT" altLang="it-IT" sz="1600" dirty="0">
                <a:latin typeface="Verdana" panose="020B0604030504040204" pitchFamily="34" charset="0"/>
              </a:rPr>
              <a:t>Nel 2014, sono stai organizzati i seguenti eventi, con crediti ECM:</a:t>
            </a:r>
          </a:p>
          <a:p>
            <a:pPr algn="just" eaLnBrk="1" hangingPunct="1">
              <a:spcBef>
                <a:spcPts val="500"/>
              </a:spcBef>
              <a:buFontTx/>
              <a:buNone/>
            </a:pPr>
            <a:r>
              <a:rPr lang="it-IT" altLang="it-IT" sz="1600" dirty="0">
                <a:latin typeface="Verdana" panose="020B0604030504040204" pitchFamily="34" charset="0"/>
              </a:rPr>
              <a:t>•	Convegno “L’Immaginario in movimento: l’Immagine Mentale in Psicoterapia”, con i Prof. J-M Barthélémy e P. Grosbois, il 17 Maggio 2014.</a:t>
            </a:r>
          </a:p>
          <a:p>
            <a:pPr algn="just" eaLnBrk="1" hangingPunct="1">
              <a:spcBef>
                <a:spcPts val="500"/>
              </a:spcBef>
              <a:buFontTx/>
              <a:buNone/>
            </a:pPr>
            <a:r>
              <a:rPr lang="it-IT" altLang="it-IT" sz="1600" dirty="0">
                <a:latin typeface="Verdana" panose="020B0604030504040204" pitchFamily="34" charset="0"/>
              </a:rPr>
              <a:t>•	Seminario “Una lettura psicologica del mito: Amore e Psiche”, con la Dottoressa Maria Luisa Spinoglio, il 24 Settembre 2014.</a:t>
            </a:r>
          </a:p>
          <a:p>
            <a:pPr algn="just" eaLnBrk="1" hangingPunct="1">
              <a:spcBef>
                <a:spcPts val="500"/>
              </a:spcBef>
              <a:buFontTx/>
              <a:buNone/>
            </a:pPr>
            <a:r>
              <a:rPr lang="it-IT" altLang="it-IT" sz="1600" dirty="0">
                <a:latin typeface="Verdana" panose="020B0604030504040204" pitchFamily="34" charset="0"/>
              </a:rPr>
              <a:t>•	Partecipazione al convegno “Narrazioni d’Amore in Psicoterapia: tre scuole a confronto”, il 24 Ottobre 2014.</a:t>
            </a:r>
          </a:p>
          <a:p>
            <a:pPr algn="just" eaLnBrk="1" hangingPunct="1">
              <a:spcBef>
                <a:spcPts val="500"/>
              </a:spcBef>
              <a:buFontTx/>
              <a:buNone/>
            </a:pPr>
            <a:r>
              <a:rPr lang="it-IT" altLang="it-IT" sz="1600" dirty="0">
                <a:latin typeface="Verdana" panose="020B0604030504040204" pitchFamily="34" charset="0"/>
              </a:rPr>
              <a:t>•	Seminario “La diagnosi in psichiatria: novità e criticità del DSM-5”, con il Dott. Moreno De Rossi, il 29 Novembre 2014.</a:t>
            </a:r>
          </a:p>
          <a:p>
            <a:pPr algn="just" eaLnBrk="1" hangingPunct="1">
              <a:spcBef>
                <a:spcPts val="500"/>
              </a:spcBef>
              <a:buFontTx/>
              <a:buNone/>
            </a:pPr>
            <a:r>
              <a:rPr lang="it-IT" altLang="it-IT" sz="1600" dirty="0">
                <a:latin typeface="Verdana" panose="020B0604030504040204" pitchFamily="34" charset="0"/>
              </a:rPr>
              <a:t>Nel 2015, sono stato organizzati i seguenti eventi, con crediti ECM:</a:t>
            </a:r>
          </a:p>
          <a:p>
            <a:pPr algn="just" eaLnBrk="1" hangingPunct="1">
              <a:spcBef>
                <a:spcPts val="500"/>
              </a:spcBef>
              <a:buFontTx/>
              <a:buNone/>
            </a:pPr>
            <a:r>
              <a:rPr lang="it-IT" altLang="it-IT" sz="1600" dirty="0">
                <a:latin typeface="Verdana" panose="020B0604030504040204" pitchFamily="34" charset="0"/>
              </a:rPr>
              <a:t>•	Seminario “L’interpretazione del test di Rorschach secondo il sistema comprensivo di Exner”, con la Prof.ssa Laura Parolin, il 28 Febbraio 2015.</a:t>
            </a:r>
          </a:p>
          <a:p>
            <a:pPr algn="just" eaLnBrk="1" hangingPunct="1">
              <a:spcBef>
                <a:spcPts val="500"/>
              </a:spcBef>
              <a:buFontTx/>
              <a:buNone/>
            </a:pPr>
            <a:r>
              <a:rPr lang="it-IT" altLang="it-IT" sz="1600" dirty="0">
                <a:latin typeface="Verdana" panose="020B0604030504040204" pitchFamily="34" charset="0"/>
              </a:rPr>
              <a:t>•	Seminario “Il ruolo della terapia psicofarmacologica: come funziona e quali i limiti”, con il Dott. Moreno De Rossi, il 21 Marzo 2015.</a:t>
            </a:r>
          </a:p>
          <a:p>
            <a:pPr algn="just" eaLnBrk="1" hangingPunct="1">
              <a:spcBef>
                <a:spcPts val="500"/>
              </a:spcBef>
              <a:buFontTx/>
              <a:buNone/>
            </a:pPr>
            <a:r>
              <a:rPr lang="it-IT" altLang="it-IT" sz="1600" dirty="0">
                <a:latin typeface="Verdana" panose="020B0604030504040204" pitchFamily="34" charset="0"/>
              </a:rPr>
              <a:t>•	Convegno “SOGNO e SON DESTO”, con la partecipazione dei Prof. Jean Burgos e Jean-Marie Barthélémy, il 16 Maggio 2015.</a:t>
            </a:r>
          </a:p>
          <a:p>
            <a:pPr algn="just" eaLnBrk="1" hangingPunct="1">
              <a:spcBef>
                <a:spcPts val="500"/>
              </a:spcBef>
              <a:buFontTx/>
              <a:buNone/>
            </a:pPr>
            <a:r>
              <a:rPr lang="it-IT" altLang="it-IT" sz="1600" dirty="0">
                <a:latin typeface="Verdana" panose="020B0604030504040204" pitchFamily="34" charset="0"/>
              </a:rPr>
              <a:t>•	Seminario “Dante e il Processo di Individuazione – La Discesa agli Inferi”, con la Dottoressa Maria Luisa Spinoglio, il 3 Ottobre 2015.</a:t>
            </a:r>
          </a:p>
          <a:p>
            <a:pPr algn="just" eaLnBrk="1" hangingPunct="1">
              <a:spcBef>
                <a:spcPts val="500"/>
              </a:spcBef>
              <a:buFontTx/>
              <a:buNone/>
            </a:pPr>
            <a:endParaRPr lang="it-IT" altLang="it-IT" sz="1600" dirty="0">
              <a:latin typeface="Verdana" panose="020B0604030504040204" pitchFamily="34" charset="0"/>
            </a:endParaRPr>
          </a:p>
          <a:p>
            <a:pPr algn="just" eaLnBrk="1" hangingPunct="1">
              <a:spcBef>
                <a:spcPts val="500"/>
              </a:spcBef>
              <a:buFontTx/>
              <a:buNone/>
            </a:pPr>
            <a:endParaRPr lang="it-IT" altLang="it-IT" sz="1600" dirty="0">
              <a:latin typeface="Verdana" panose="020B0604030504040204" pitchFamily="34" charset="0"/>
            </a:endParaRPr>
          </a:p>
          <a:p>
            <a:pPr lvl="1" algn="just" eaLnBrk="1" hangingPunct="1">
              <a:spcBef>
                <a:spcPts val="5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A252C363-FCD7-9320-FD30-ADBE055F390F}"/>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31</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947FD3D-D344-49CA-839D-7F4F1ADBCF45}"/>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2012-2013</a:t>
            </a:r>
          </a:p>
        </p:txBody>
      </p:sp>
      <p:sp>
        <p:nvSpPr>
          <p:cNvPr id="24579" name="Rectangle 3">
            <a:extLst>
              <a:ext uri="{FF2B5EF4-FFF2-40B4-BE49-F238E27FC236}">
                <a16:creationId xmlns:a16="http://schemas.microsoft.com/office/drawing/2014/main" id="{89AD1FDF-B40B-43C7-86BD-62C5AB5590A0}"/>
              </a:ext>
            </a:extLst>
          </p:cNvPr>
          <p:cNvSpPr>
            <a:spLocks noGrp="1" noChangeArrowheads="1"/>
          </p:cNvSpPr>
          <p:nvPr>
            <p:ph type="body" idx="1"/>
          </p:nvPr>
        </p:nvSpPr>
        <p:spPr>
          <a:xfrm>
            <a:off x="457200" y="1196975"/>
            <a:ext cx="8229600" cy="5184775"/>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40000"/>
              </a:spcBef>
              <a:buFontTx/>
              <a:buNone/>
            </a:pPr>
            <a:endParaRPr lang="it-IT" altLang="it-IT" sz="1600" dirty="0">
              <a:latin typeface="Verdana" panose="020B0604030504040204" pitchFamily="34" charset="0"/>
            </a:endParaRPr>
          </a:p>
          <a:p>
            <a:pPr algn="just" eaLnBrk="1" hangingPunct="1">
              <a:spcBef>
                <a:spcPct val="40000"/>
              </a:spcBef>
              <a:buFontTx/>
              <a:buNone/>
            </a:pPr>
            <a:r>
              <a:rPr lang="it-IT" altLang="it-IT" sz="1600" dirty="0">
                <a:latin typeface="Verdana" panose="020B0604030504040204" pitchFamily="34" charset="0"/>
              </a:rPr>
              <a:t>Nel 2012, sono stato organizzati i seguenti eventi, con crediti ECM:</a:t>
            </a:r>
          </a:p>
          <a:p>
            <a:pPr algn="just" eaLnBrk="1" hangingPunct="1">
              <a:lnSpc>
                <a:spcPct val="90000"/>
              </a:lnSpc>
              <a:spcBef>
                <a:spcPct val="40000"/>
              </a:spcBef>
              <a:buFontTx/>
              <a:buNone/>
            </a:pPr>
            <a:r>
              <a:rPr lang="it-IT" altLang="it-IT" sz="1600" dirty="0">
                <a:latin typeface="Verdana" panose="020B0604030504040204" pitchFamily="34" charset="0"/>
              </a:rPr>
              <a:t>•	Convegno “Silenzio, Assenza e Attesa: considerazioni esistenziali e psicologiche”, con i Prof. Jean Burgos e Jean-Marie Barthélémy, il 25-26 Maggio 2012;</a:t>
            </a:r>
          </a:p>
          <a:p>
            <a:pPr algn="just" eaLnBrk="1" hangingPunct="1">
              <a:lnSpc>
                <a:spcPct val="90000"/>
              </a:lnSpc>
              <a:spcBef>
                <a:spcPct val="40000"/>
              </a:spcBef>
              <a:buFontTx/>
              <a:buNone/>
            </a:pPr>
            <a:r>
              <a:rPr lang="it-IT" altLang="it-IT" sz="1600" dirty="0">
                <a:latin typeface="Verdana" panose="020B0604030504040204" pitchFamily="34" charset="0"/>
              </a:rPr>
              <a:t>•	Seminario “Introduzione alla Meditazione”, con la Dottoressa Marisa Spinoglio, il 6 Ottobre 2012.</a:t>
            </a:r>
          </a:p>
          <a:p>
            <a:pPr algn="just" eaLnBrk="1" hangingPunct="1">
              <a:lnSpc>
                <a:spcPct val="200000"/>
              </a:lnSpc>
              <a:spcBef>
                <a:spcPct val="40000"/>
              </a:spcBef>
              <a:buFontTx/>
              <a:buNone/>
            </a:pPr>
            <a:r>
              <a:rPr lang="it-IT" altLang="it-IT" sz="1600" dirty="0">
                <a:latin typeface="Verdana" panose="020B0604030504040204" pitchFamily="34" charset="0"/>
              </a:rPr>
              <a:t>Nel 2013, sono stato organizzati i seguenti eventi, con crediti ECM:</a:t>
            </a:r>
          </a:p>
          <a:p>
            <a:pPr algn="just" eaLnBrk="1" hangingPunct="1">
              <a:lnSpc>
                <a:spcPct val="90000"/>
              </a:lnSpc>
              <a:spcBef>
                <a:spcPct val="40000"/>
              </a:spcBef>
              <a:buFontTx/>
              <a:buNone/>
            </a:pPr>
            <a:r>
              <a:rPr lang="it-IT" altLang="it-IT" sz="1600" dirty="0">
                <a:latin typeface="Verdana" panose="020B0604030504040204" pitchFamily="34" charset="0"/>
              </a:rPr>
              <a:t>•	Seminario “Dal concepimento alla vita prenatale”, con il Dottor  Gino Soldera, il 16 Marzo 2013;</a:t>
            </a:r>
          </a:p>
          <a:p>
            <a:pPr algn="just" eaLnBrk="1" hangingPunct="1">
              <a:lnSpc>
                <a:spcPct val="90000"/>
              </a:lnSpc>
              <a:spcBef>
                <a:spcPct val="40000"/>
              </a:spcBef>
              <a:buFontTx/>
              <a:buNone/>
            </a:pPr>
            <a:r>
              <a:rPr lang="it-IT" altLang="it-IT" sz="1600" dirty="0">
                <a:latin typeface="Verdana" panose="020B0604030504040204" pitchFamily="34" charset="0"/>
              </a:rPr>
              <a:t>•	Seminario “L’immagine: comprensione, spiegazione, interpretazione”, con il Prof. Jean-Marie Barthélémy, il 24-25 Maggio 2013;</a:t>
            </a:r>
          </a:p>
          <a:p>
            <a:pPr algn="just" eaLnBrk="1" hangingPunct="1">
              <a:lnSpc>
                <a:spcPct val="90000"/>
              </a:lnSpc>
              <a:spcBef>
                <a:spcPct val="40000"/>
              </a:spcBef>
              <a:buFontTx/>
              <a:buNone/>
            </a:pPr>
            <a:r>
              <a:rPr lang="it-IT" altLang="it-IT" sz="1600" dirty="0">
                <a:latin typeface="Verdana" panose="020B0604030504040204" pitchFamily="34" charset="0"/>
              </a:rPr>
              <a:t>•	Seminario “Il Libro Rosso di Carl Gustav Jung”. con la Dottoressa Maria Luisa Spinoglio, il 12 Ottobre 2013.</a:t>
            </a:r>
          </a:p>
          <a:p>
            <a:pPr algn="just" eaLnBrk="1" hangingPunct="1">
              <a:spcBef>
                <a:spcPct val="40000"/>
              </a:spcBef>
              <a:buFontTx/>
              <a:buNone/>
            </a:pPr>
            <a:endParaRPr lang="it-IT" altLang="it-IT" sz="1600" dirty="0">
              <a:latin typeface="Verdana" panose="020B0604030504040204" pitchFamily="34" charset="0"/>
            </a:endParaRPr>
          </a:p>
          <a:p>
            <a:pPr lvl="1" algn="just" eaLnBrk="1" hangingPunct="1">
              <a:spcBef>
                <a:spcPct val="400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7F120E34-D397-B5E9-921B-5968E5779FF8}"/>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32</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id="{05CDE9BF-16B0-406D-8892-8E19EE52CCA8}"/>
              </a:ext>
            </a:extLst>
          </p:cNvPr>
          <p:cNvSpPr>
            <a:spLocks noGrp="1" noChangeArrowheads="1"/>
          </p:cNvSpPr>
          <p:nvPr>
            <p:ph type="body" idx="1"/>
          </p:nvPr>
        </p:nvSpPr>
        <p:spPr>
          <a:xfrm>
            <a:off x="457200" y="1196975"/>
            <a:ext cx="8229600" cy="5184775"/>
          </a:xfrm>
        </p:spPr>
        <p:txBody>
          <a:bodyPr/>
          <a:lstStyle/>
          <a:p>
            <a:pPr algn="just" eaLnBrk="1" hangingPunct="1">
              <a:spcBef>
                <a:spcPct val="40000"/>
              </a:spcBef>
              <a:buFontTx/>
              <a:buNone/>
              <a:defRPr/>
            </a:pPr>
            <a:r>
              <a:rPr lang="it-IT" sz="1600" dirty="0">
                <a:latin typeface="Verdana" pitchFamily="34" charset="0"/>
              </a:rPr>
              <a:t>Nel 2010, sono stato organizzati i seguenti eventi, con crediti ECM:</a:t>
            </a:r>
          </a:p>
          <a:p>
            <a:pPr algn="just" eaLnBrk="1" hangingPunct="1">
              <a:lnSpc>
                <a:spcPct val="90000"/>
              </a:lnSpc>
              <a:spcBef>
                <a:spcPts val="600"/>
              </a:spcBef>
              <a:buFontTx/>
              <a:buNone/>
              <a:defRPr/>
            </a:pPr>
            <a:r>
              <a:rPr lang="it-IT" sz="1600" dirty="0">
                <a:latin typeface="Verdana" pitchFamily="34" charset="0"/>
              </a:rPr>
              <a:t>•	Convegno “Il Continuum tra vita Fetale e Post-Fetale”, Sala  Convegni dell’Ospedale Civile di Treviso, 9 Aprile 2010;</a:t>
            </a:r>
          </a:p>
          <a:p>
            <a:pPr algn="just" eaLnBrk="1" hangingPunct="1">
              <a:lnSpc>
                <a:spcPct val="90000"/>
              </a:lnSpc>
              <a:spcBef>
                <a:spcPts val="600"/>
              </a:spcBef>
              <a:buFontTx/>
              <a:buNone/>
              <a:defRPr/>
            </a:pPr>
            <a:r>
              <a:rPr lang="it-IT" sz="1600" dirty="0">
                <a:latin typeface="Verdana" pitchFamily="34" charset="0"/>
              </a:rPr>
              <a:t>•	Convegno “L'Immaginario si può ammalare?”, con i Prof. Jean Burgos, Jean-Marie Barthélémy e Annie Descamps, nei giorni 14-15 Maggio 2010;</a:t>
            </a:r>
          </a:p>
          <a:p>
            <a:pPr algn="just" eaLnBrk="1" hangingPunct="1">
              <a:lnSpc>
                <a:spcPct val="90000"/>
              </a:lnSpc>
              <a:spcBef>
                <a:spcPts val="600"/>
              </a:spcBef>
              <a:buFontTx/>
              <a:buNone/>
              <a:defRPr/>
            </a:pPr>
            <a:r>
              <a:rPr lang="it-IT" sz="1600" dirty="0">
                <a:latin typeface="Verdana" pitchFamily="34" charset="0"/>
              </a:rPr>
              <a:t>•	Seminario “Struttura e significato dei Sogni”, con la Dottoressa Marisa Spinoglio, il 23 Ottobre 2010;</a:t>
            </a:r>
          </a:p>
          <a:p>
            <a:pPr algn="just" eaLnBrk="1" hangingPunct="1">
              <a:lnSpc>
                <a:spcPct val="90000"/>
              </a:lnSpc>
              <a:spcBef>
                <a:spcPts val="600"/>
              </a:spcBef>
              <a:defRPr/>
            </a:pPr>
            <a:r>
              <a:rPr lang="it-IT" sz="1600" dirty="0">
                <a:latin typeface="Verdana" pitchFamily="34" charset="0"/>
              </a:rPr>
              <a:t>Seminario “La Psicoterapia con il Vissuto Immaginativo Catatimico”, con le Dottoresse Margret D’Arcais e  Anna Sieber-Ratti, il 20 Novembre 2010;</a:t>
            </a:r>
          </a:p>
          <a:p>
            <a:pPr marL="0" indent="0" algn="just" eaLnBrk="1" hangingPunct="1">
              <a:lnSpc>
                <a:spcPct val="150000"/>
              </a:lnSpc>
              <a:spcBef>
                <a:spcPct val="40000"/>
              </a:spcBef>
              <a:buFontTx/>
              <a:buNone/>
              <a:defRPr/>
            </a:pPr>
            <a:r>
              <a:rPr lang="it-IT" sz="1600" dirty="0">
                <a:latin typeface="Verdana" pitchFamily="34" charset="0"/>
              </a:rPr>
              <a:t>Nel 2011, sono stato organizzati i seguenti eventi, con crediti ECM:</a:t>
            </a:r>
          </a:p>
          <a:p>
            <a:pPr algn="just" eaLnBrk="1" hangingPunct="1">
              <a:lnSpc>
                <a:spcPct val="90000"/>
              </a:lnSpc>
              <a:spcBef>
                <a:spcPts val="600"/>
              </a:spcBef>
              <a:buFontTx/>
              <a:buNone/>
              <a:defRPr/>
            </a:pPr>
            <a:r>
              <a:rPr lang="it-IT" sz="1600" dirty="0">
                <a:latin typeface="Verdana" pitchFamily="34" charset="0"/>
              </a:rPr>
              <a:t>•	Seminario “Sogni di Trasformazione e Apocalissi”, con la Dottoressa Marisa Spinoglio, il 22 Gennaio 2011;</a:t>
            </a:r>
          </a:p>
          <a:p>
            <a:pPr algn="just" eaLnBrk="1" hangingPunct="1">
              <a:lnSpc>
                <a:spcPct val="90000"/>
              </a:lnSpc>
              <a:spcBef>
                <a:spcPts val="600"/>
              </a:spcBef>
              <a:defRPr/>
            </a:pPr>
            <a:r>
              <a:rPr lang="it-IT" sz="1600" dirty="0">
                <a:latin typeface="Verdana" pitchFamily="34" charset="0"/>
              </a:rPr>
              <a:t>Seminario “Dalla Percezione all’Immagine: il ruolo della vista e dell’udito”, con i Prof. Jean Burgos e Jean-Marie Barthélémy; il 10-11 Giugno 2011;</a:t>
            </a:r>
          </a:p>
          <a:p>
            <a:pPr algn="just" eaLnBrk="1" hangingPunct="1">
              <a:lnSpc>
                <a:spcPct val="90000"/>
              </a:lnSpc>
              <a:spcBef>
                <a:spcPts val="600"/>
              </a:spcBef>
              <a:defRPr/>
            </a:pPr>
            <a:r>
              <a:rPr lang="it-IT" sz="1600" dirty="0">
                <a:latin typeface="Verdana" pitchFamily="34" charset="0"/>
              </a:rPr>
              <a:t>Seminario “Il Sacrificio”, con la Dottoressa Maria Luisa Spinoglio, in data 1 Ottobre 2011;</a:t>
            </a:r>
          </a:p>
          <a:p>
            <a:pPr algn="just" eaLnBrk="1" hangingPunct="1">
              <a:lnSpc>
                <a:spcPct val="90000"/>
              </a:lnSpc>
              <a:spcBef>
                <a:spcPts val="600"/>
              </a:spcBef>
              <a:defRPr/>
            </a:pPr>
            <a:r>
              <a:rPr lang="it-IT" sz="1600" dirty="0">
                <a:latin typeface="Verdana" pitchFamily="34" charset="0"/>
              </a:rPr>
              <a:t>Seminario “Il Vissuto Immaginativo Catatimico”, con le Dottoresse Anna Sieber-Ratti  e Margret d’Arcais Strotmann, il 26 Novembre 2011.</a:t>
            </a:r>
          </a:p>
          <a:p>
            <a:pPr algn="just" eaLnBrk="1" hangingPunct="1">
              <a:spcBef>
                <a:spcPct val="40000"/>
              </a:spcBef>
              <a:buFontTx/>
              <a:buNone/>
              <a:defRPr/>
            </a:pPr>
            <a:endParaRPr lang="it-IT" sz="1600" dirty="0">
              <a:latin typeface="Verdana" pitchFamily="34" charset="0"/>
            </a:endParaRPr>
          </a:p>
          <a:p>
            <a:pPr algn="just" eaLnBrk="1" hangingPunct="1">
              <a:spcBef>
                <a:spcPct val="40000"/>
              </a:spcBef>
              <a:buFontTx/>
              <a:buNone/>
              <a:defRPr/>
            </a:pPr>
            <a:endParaRPr lang="it-IT" sz="1600" dirty="0">
              <a:latin typeface="Verdana" pitchFamily="34" charset="0"/>
            </a:endParaRPr>
          </a:p>
          <a:p>
            <a:pPr algn="just" eaLnBrk="1" hangingPunct="1">
              <a:spcBef>
                <a:spcPct val="40000"/>
              </a:spcBef>
              <a:buFontTx/>
              <a:buNone/>
              <a:defRPr/>
            </a:pPr>
            <a:endParaRPr lang="it-IT" sz="1600" dirty="0">
              <a:latin typeface="Verdana" pitchFamily="34" charset="0"/>
            </a:endParaRPr>
          </a:p>
          <a:p>
            <a:pPr lvl="1" algn="just" eaLnBrk="1" hangingPunct="1">
              <a:spcBef>
                <a:spcPct val="40000"/>
              </a:spcBef>
              <a:buFontTx/>
              <a:buNone/>
              <a:defRPr/>
            </a:pPr>
            <a:endParaRPr lang="it-IT" sz="1600" dirty="0">
              <a:latin typeface="Verdana" pitchFamily="34" charset="0"/>
            </a:endParaRPr>
          </a:p>
        </p:txBody>
      </p:sp>
      <p:sp>
        <p:nvSpPr>
          <p:cNvPr id="23555" name="Rectangle 2">
            <a:extLst>
              <a:ext uri="{FF2B5EF4-FFF2-40B4-BE49-F238E27FC236}">
                <a16:creationId xmlns:a16="http://schemas.microsoft.com/office/drawing/2014/main" id="{FE9E4D4B-709C-420F-B2B8-D070A73D67D1}"/>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2010-2011</a:t>
            </a:r>
          </a:p>
        </p:txBody>
      </p:sp>
      <p:sp>
        <p:nvSpPr>
          <p:cNvPr id="3" name="Segnaposto numero diapositiva 3">
            <a:extLst>
              <a:ext uri="{FF2B5EF4-FFF2-40B4-BE49-F238E27FC236}">
                <a16:creationId xmlns:a16="http://schemas.microsoft.com/office/drawing/2014/main" id="{0FBFDF70-0E96-FE9A-0565-CC9EB540F07E}"/>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33</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01F87A1-11F0-4614-9517-E2E2FB5B6089}"/>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2008-2009</a:t>
            </a:r>
          </a:p>
        </p:txBody>
      </p:sp>
      <p:sp>
        <p:nvSpPr>
          <p:cNvPr id="22531" name="Rectangle 3">
            <a:extLst>
              <a:ext uri="{FF2B5EF4-FFF2-40B4-BE49-F238E27FC236}">
                <a16:creationId xmlns:a16="http://schemas.microsoft.com/office/drawing/2014/main" id="{9AA8CBB2-EED7-4EB6-872A-238827ABD2F4}"/>
              </a:ext>
            </a:extLst>
          </p:cNvPr>
          <p:cNvSpPr>
            <a:spLocks noGrp="1" noChangeArrowheads="1"/>
          </p:cNvSpPr>
          <p:nvPr>
            <p:ph type="body" idx="1"/>
          </p:nvPr>
        </p:nvSpPr>
        <p:spPr>
          <a:xfrm>
            <a:off x="457200" y="1341438"/>
            <a:ext cx="8229600" cy="4967287"/>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lnSpc>
                <a:spcPct val="90000"/>
              </a:lnSpc>
              <a:spcBef>
                <a:spcPct val="40000"/>
              </a:spcBef>
              <a:buFontTx/>
              <a:buNone/>
            </a:pPr>
            <a:r>
              <a:rPr lang="it-IT" altLang="it-IT" sz="1600" dirty="0">
                <a:latin typeface="Verdana" panose="020B0604030504040204" pitchFamily="34" charset="0"/>
              </a:rPr>
              <a:t>Nel 2008, sono stato organizzati i seguenti eventi, con crediti ECM:</a:t>
            </a:r>
          </a:p>
          <a:p>
            <a:pPr algn="just" eaLnBrk="1" hangingPunct="1">
              <a:lnSpc>
                <a:spcPct val="90000"/>
              </a:lnSpc>
              <a:spcBef>
                <a:spcPts val="600"/>
              </a:spcBef>
              <a:buFontTx/>
              <a:buNone/>
            </a:pPr>
            <a:r>
              <a:rPr lang="it-IT" altLang="it-IT" sz="1600" dirty="0">
                <a:latin typeface="Verdana" panose="020B0604030504040204" pitchFamily="34" charset="0"/>
              </a:rPr>
              <a:t>•	Seminario “Introduzione alla Vita Prenatale”, con il Dottor Gino Soldera, il 10 Maggio 2008;</a:t>
            </a:r>
          </a:p>
          <a:p>
            <a:pPr algn="just" eaLnBrk="1" hangingPunct="1">
              <a:lnSpc>
                <a:spcPct val="90000"/>
              </a:lnSpc>
              <a:spcBef>
                <a:spcPts val="600"/>
              </a:spcBef>
              <a:buFontTx/>
              <a:buNone/>
            </a:pPr>
            <a:r>
              <a:rPr lang="it-IT" altLang="it-IT" sz="1600" dirty="0">
                <a:latin typeface="Verdana" panose="020B0604030504040204" pitchFamily="34" charset="0"/>
              </a:rPr>
              <a:t>•	Convegno “Allucinazione – Patologia e Creazione”, con i Professori  Jean Burgos e Jean-Marie Barthélémy, nei giorni 23-24 Maggio 2008;</a:t>
            </a:r>
          </a:p>
          <a:p>
            <a:pPr algn="just" eaLnBrk="1" hangingPunct="1">
              <a:lnSpc>
                <a:spcPct val="90000"/>
              </a:lnSpc>
              <a:spcBef>
                <a:spcPts val="600"/>
              </a:spcBef>
              <a:buFontTx/>
              <a:buNone/>
            </a:pPr>
            <a:r>
              <a:rPr lang="it-IT" altLang="it-IT" sz="1600" dirty="0">
                <a:latin typeface="Verdana" panose="020B0604030504040204" pitchFamily="34" charset="0"/>
              </a:rPr>
              <a:t>•	Seminario “Il disegno infantile e la costruzione dell’identità del Sé”, con la Professoressa Tilde Giani Gallino, il 18 Ottobre 2008;</a:t>
            </a:r>
          </a:p>
          <a:p>
            <a:pPr algn="just" eaLnBrk="1" hangingPunct="1">
              <a:lnSpc>
                <a:spcPct val="90000"/>
              </a:lnSpc>
              <a:spcBef>
                <a:spcPts val="600"/>
              </a:spcBef>
              <a:buFontTx/>
              <a:buNone/>
            </a:pPr>
            <a:r>
              <a:rPr lang="it-IT" altLang="it-IT" sz="1600" dirty="0">
                <a:latin typeface="Verdana" panose="020B0604030504040204" pitchFamily="34" charset="0"/>
              </a:rPr>
              <a:t>•	Seminario  “Lo spettro dell’onirico - Sviluppi della teoria e della clinica del sogno dopo Bion”, con il Dottor Antonino Ferro, il 25 Ottobre 2008;</a:t>
            </a:r>
          </a:p>
          <a:p>
            <a:pPr algn="just" eaLnBrk="1" hangingPunct="1">
              <a:lnSpc>
                <a:spcPct val="90000"/>
              </a:lnSpc>
              <a:spcBef>
                <a:spcPct val="40000"/>
              </a:spcBef>
              <a:buFontTx/>
              <a:buNone/>
            </a:pPr>
            <a:endParaRPr lang="it-IT" altLang="it-IT" sz="1600" dirty="0">
              <a:latin typeface="Verdana" panose="020B0604030504040204" pitchFamily="34" charset="0"/>
            </a:endParaRPr>
          </a:p>
          <a:p>
            <a:pPr algn="just" eaLnBrk="1" hangingPunct="1">
              <a:lnSpc>
                <a:spcPct val="90000"/>
              </a:lnSpc>
              <a:spcBef>
                <a:spcPct val="40000"/>
              </a:spcBef>
              <a:buFontTx/>
              <a:buNone/>
            </a:pPr>
            <a:r>
              <a:rPr lang="it-IT" altLang="it-IT" sz="1600" dirty="0">
                <a:latin typeface="Verdana" panose="020B0604030504040204" pitchFamily="34" charset="0"/>
              </a:rPr>
              <a:t>Nel 2009, sono stato organizzati i seguenti eventi, con crediti ECM:</a:t>
            </a:r>
          </a:p>
          <a:p>
            <a:pPr algn="just" eaLnBrk="1" hangingPunct="1">
              <a:lnSpc>
                <a:spcPct val="90000"/>
              </a:lnSpc>
              <a:spcBef>
                <a:spcPts val="600"/>
              </a:spcBef>
              <a:buFontTx/>
              <a:buNone/>
            </a:pPr>
            <a:r>
              <a:rPr lang="it-IT" altLang="it-IT" sz="1600" dirty="0">
                <a:latin typeface="Verdana" panose="020B0604030504040204" pitchFamily="34" charset="0"/>
              </a:rPr>
              <a:t>•	Convegno “Corporeità e Immaginario”, con i Professori Jean Burgos e Jean-Marie Barthélémy, nei giorni 22-23 Maggio 2009;</a:t>
            </a:r>
          </a:p>
          <a:p>
            <a:pPr algn="just" eaLnBrk="1" hangingPunct="1">
              <a:lnSpc>
                <a:spcPct val="90000"/>
              </a:lnSpc>
              <a:spcBef>
                <a:spcPts val="600"/>
              </a:spcBef>
              <a:buFontTx/>
              <a:buNone/>
            </a:pPr>
            <a:r>
              <a:rPr lang="it-IT" altLang="it-IT" sz="1600" dirty="0">
                <a:latin typeface="Verdana" panose="020B0604030504040204" pitchFamily="34" charset="0"/>
              </a:rPr>
              <a:t>•	Seminario “Comunicazione e trasmissione delle conoscenze alle nuove generazioni”, con la Professoressa Tilde Giani Gallino, il 17 Ottobre 2009 ;</a:t>
            </a:r>
          </a:p>
          <a:p>
            <a:pPr algn="just" eaLnBrk="1" hangingPunct="1">
              <a:lnSpc>
                <a:spcPct val="90000"/>
              </a:lnSpc>
              <a:spcBef>
                <a:spcPts val="600"/>
              </a:spcBef>
              <a:buFontTx/>
              <a:buNone/>
            </a:pPr>
            <a:r>
              <a:rPr lang="it-IT" altLang="it-IT" sz="1600" dirty="0">
                <a:latin typeface="Verdana" panose="020B0604030504040204" pitchFamily="34" charset="0"/>
              </a:rPr>
              <a:t>•	Seminario “Tipi Psicologici secondo il pensiero Junghiano”, con la Dottoressa Marisa Spinoglio, il 12 Dicembre 2009;</a:t>
            </a:r>
          </a:p>
          <a:p>
            <a:pPr algn="just" eaLnBrk="1" hangingPunct="1">
              <a:lnSpc>
                <a:spcPct val="90000"/>
              </a:lnSpc>
              <a:spcBef>
                <a:spcPct val="40000"/>
              </a:spcBef>
              <a:buFontTx/>
              <a:buNone/>
            </a:pPr>
            <a:endParaRPr lang="it-IT" altLang="it-IT" sz="1600" dirty="0">
              <a:latin typeface="Verdana" panose="020B0604030504040204" pitchFamily="34" charset="0"/>
            </a:endParaRPr>
          </a:p>
          <a:p>
            <a:pPr lvl="1" algn="just" eaLnBrk="1" hangingPunct="1">
              <a:lnSpc>
                <a:spcPct val="90000"/>
              </a:lnSpc>
              <a:spcBef>
                <a:spcPct val="400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62ECD004-2F0D-9DAD-369C-7408A56969C9}"/>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34</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83F43A12-D069-4FD1-BD3A-12D9FDEF8CDD}"/>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2006-2007</a:t>
            </a:r>
          </a:p>
        </p:txBody>
      </p:sp>
      <p:sp>
        <p:nvSpPr>
          <p:cNvPr id="21507" name="Rectangle 3">
            <a:extLst>
              <a:ext uri="{FF2B5EF4-FFF2-40B4-BE49-F238E27FC236}">
                <a16:creationId xmlns:a16="http://schemas.microsoft.com/office/drawing/2014/main" id="{1154DB96-CB37-42DE-9284-963E6728B866}"/>
              </a:ext>
            </a:extLst>
          </p:cNvPr>
          <p:cNvSpPr>
            <a:spLocks noGrp="1" noChangeArrowheads="1"/>
          </p:cNvSpPr>
          <p:nvPr>
            <p:ph type="body" idx="1"/>
          </p:nvPr>
        </p:nvSpPr>
        <p:spPr>
          <a:xfrm>
            <a:off x="457200" y="1341438"/>
            <a:ext cx="8229600" cy="4967287"/>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lnSpc>
                <a:spcPct val="90000"/>
              </a:lnSpc>
              <a:spcBef>
                <a:spcPct val="40000"/>
              </a:spcBef>
              <a:buFontTx/>
              <a:buNone/>
            </a:pPr>
            <a:r>
              <a:rPr lang="it-IT" altLang="it-IT" sz="1600" dirty="0">
                <a:latin typeface="Verdana" panose="020B0604030504040204" pitchFamily="34" charset="0"/>
              </a:rPr>
              <a:t>Nel 2006, sono stato organizzati i seguenti eventi, con crediti ECM:</a:t>
            </a:r>
          </a:p>
          <a:p>
            <a:pPr algn="just" eaLnBrk="1" hangingPunct="1">
              <a:lnSpc>
                <a:spcPct val="90000"/>
              </a:lnSpc>
              <a:spcBef>
                <a:spcPct val="40000"/>
              </a:spcBef>
              <a:buFontTx/>
              <a:buNone/>
            </a:pPr>
            <a:r>
              <a:rPr lang="it-IT" altLang="it-IT" sz="1600" dirty="0">
                <a:latin typeface="Verdana" panose="020B0604030504040204" pitchFamily="34" charset="0"/>
              </a:rPr>
              <a:t>•	Convegno “Immaginario Creativo – prospettive cliniche (III)”, nei giorni 9-10 Giugno 2006, con i Professori  Jean Burgos e Jean-Marie Barthélémy;</a:t>
            </a:r>
          </a:p>
          <a:p>
            <a:pPr algn="just" eaLnBrk="1" hangingPunct="1">
              <a:lnSpc>
                <a:spcPct val="90000"/>
              </a:lnSpc>
              <a:spcBef>
                <a:spcPct val="40000"/>
              </a:spcBef>
              <a:buFontTx/>
              <a:buNone/>
            </a:pPr>
            <a:r>
              <a:rPr lang="it-IT" altLang="it-IT" sz="1600" dirty="0">
                <a:latin typeface="Verdana" panose="020B0604030504040204" pitchFamily="34" charset="0"/>
              </a:rPr>
              <a:t>•	Seminario “Il Processo di Individuazione come fenomeno psichico emergente” con il Dottor Giorgio Cavallari, il 14 Ottobre 2006;</a:t>
            </a:r>
          </a:p>
          <a:p>
            <a:pPr algn="just" eaLnBrk="1" hangingPunct="1">
              <a:lnSpc>
                <a:spcPct val="90000"/>
              </a:lnSpc>
              <a:spcBef>
                <a:spcPct val="40000"/>
              </a:spcBef>
              <a:buFontTx/>
              <a:buNone/>
            </a:pPr>
            <a:r>
              <a:rPr lang="it-IT" altLang="it-IT" sz="1600" dirty="0">
                <a:latin typeface="Verdana" panose="020B0604030504040204" pitchFamily="34" charset="0"/>
              </a:rPr>
              <a:t>•	Seminario “Dalla Grande Madre al Grande Padre - L’Archetipo del Puer: il Figlio e la Figlia”, con la Prof.ssa Tilde Giani Gallino, il 28 Ottobre 2006;</a:t>
            </a:r>
          </a:p>
          <a:p>
            <a:pPr algn="just" eaLnBrk="1" hangingPunct="1">
              <a:lnSpc>
                <a:spcPct val="90000"/>
              </a:lnSpc>
              <a:spcBef>
                <a:spcPct val="40000"/>
              </a:spcBef>
              <a:buFontTx/>
              <a:buNone/>
            </a:pPr>
            <a:r>
              <a:rPr lang="it-IT" altLang="it-IT" sz="1600" dirty="0">
                <a:latin typeface="Verdana" panose="020B0604030504040204" pitchFamily="34" charset="0"/>
              </a:rPr>
              <a:t>•	Seminario “Simboli, Sogni, Rêverie”, con il Dottor Nevio Del Longo, il 25 Novembre 2006.</a:t>
            </a:r>
          </a:p>
          <a:p>
            <a:pPr algn="just" eaLnBrk="1" hangingPunct="1">
              <a:lnSpc>
                <a:spcPct val="90000"/>
              </a:lnSpc>
              <a:spcBef>
                <a:spcPct val="40000"/>
              </a:spcBef>
              <a:buFontTx/>
              <a:buNone/>
            </a:pPr>
            <a:endParaRPr lang="it-IT" altLang="it-IT" sz="1600" dirty="0">
              <a:latin typeface="Verdana" panose="020B0604030504040204" pitchFamily="34" charset="0"/>
            </a:endParaRPr>
          </a:p>
          <a:p>
            <a:pPr algn="just" eaLnBrk="1" hangingPunct="1">
              <a:lnSpc>
                <a:spcPct val="90000"/>
              </a:lnSpc>
              <a:spcBef>
                <a:spcPct val="40000"/>
              </a:spcBef>
              <a:buFontTx/>
              <a:buNone/>
            </a:pPr>
            <a:r>
              <a:rPr lang="it-IT" altLang="it-IT" sz="1600" dirty="0">
                <a:latin typeface="Verdana" panose="020B0604030504040204" pitchFamily="34" charset="0"/>
              </a:rPr>
              <a:t>Nel 2007, sono stato organizzati i seguenti eventi, con crediti ECM:</a:t>
            </a:r>
          </a:p>
          <a:p>
            <a:pPr algn="just" eaLnBrk="1" hangingPunct="1">
              <a:lnSpc>
                <a:spcPct val="90000"/>
              </a:lnSpc>
              <a:spcBef>
                <a:spcPct val="40000"/>
              </a:spcBef>
              <a:buFontTx/>
              <a:buNone/>
            </a:pPr>
            <a:r>
              <a:rPr lang="it-IT" altLang="it-IT" sz="1600" dirty="0">
                <a:latin typeface="Verdana" panose="020B0604030504040204" pitchFamily="34" charset="0"/>
              </a:rPr>
              <a:t>•	Convegno “Il Labirinto – tra simbolismo e clinica”, con i Professori  Jean Burgos e Jean-Marie Barthélémy, nei giorni 8-9 Giugno 2007;</a:t>
            </a:r>
          </a:p>
          <a:p>
            <a:pPr algn="just" eaLnBrk="1" hangingPunct="1">
              <a:lnSpc>
                <a:spcPct val="90000"/>
              </a:lnSpc>
              <a:spcBef>
                <a:spcPct val="40000"/>
              </a:spcBef>
              <a:buFontTx/>
              <a:buNone/>
            </a:pPr>
            <a:r>
              <a:rPr lang="it-IT" altLang="it-IT" sz="1600" dirty="0">
                <a:latin typeface="Verdana" panose="020B0604030504040204" pitchFamily="34" charset="0"/>
              </a:rPr>
              <a:t>•	Seminario “Luoghi di Attaccamento e Attaccamento ai Luoghi”, con la Professoressa Tilde Giani Gallino, il 20 Ottobre 2007;</a:t>
            </a:r>
          </a:p>
          <a:p>
            <a:pPr algn="just" eaLnBrk="1" hangingPunct="1">
              <a:lnSpc>
                <a:spcPct val="90000"/>
              </a:lnSpc>
              <a:spcBef>
                <a:spcPct val="40000"/>
              </a:spcBef>
              <a:buFontTx/>
              <a:buNone/>
            </a:pPr>
            <a:r>
              <a:rPr lang="it-IT" altLang="it-IT" sz="1600" dirty="0">
                <a:latin typeface="Verdana" panose="020B0604030504040204" pitchFamily="34" charset="0"/>
              </a:rPr>
              <a:t>•	Seminario “L’Interpretazione in Psicoterapia”, con il Dottor Nevio Del Longo, il 17 Novembre 2007.</a:t>
            </a:r>
          </a:p>
          <a:p>
            <a:pPr algn="just" eaLnBrk="1" hangingPunct="1">
              <a:lnSpc>
                <a:spcPct val="90000"/>
              </a:lnSpc>
              <a:spcBef>
                <a:spcPct val="40000"/>
              </a:spcBef>
              <a:buFontTx/>
              <a:buNone/>
            </a:pPr>
            <a:endParaRPr lang="it-IT" altLang="it-IT" sz="1600" dirty="0">
              <a:latin typeface="Verdana" panose="020B0604030504040204" pitchFamily="34" charset="0"/>
            </a:endParaRPr>
          </a:p>
          <a:p>
            <a:pPr lvl="1" algn="just" eaLnBrk="1" hangingPunct="1">
              <a:lnSpc>
                <a:spcPct val="90000"/>
              </a:lnSpc>
              <a:spcBef>
                <a:spcPct val="400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18927A5F-9A5A-BCC9-6715-1ECD791A30CD}"/>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35</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6E7862E-84D8-4E93-9ABE-8847422CE5B1}"/>
              </a:ext>
            </a:extLst>
          </p:cNvPr>
          <p:cNvSpPr>
            <a:spLocks noGrp="1" noChangeArrowheads="1"/>
          </p:cNvSpPr>
          <p:nvPr>
            <p:ph type="title"/>
          </p:nvPr>
        </p:nvSpPr>
        <p:spPr>
          <a:xfrm>
            <a:off x="457200" y="53752"/>
            <a:ext cx="8229600" cy="1143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eaLnBrk="1" hangingPunct="1"/>
            <a:r>
              <a:rPr lang="it-IT" altLang="it-IT" sz="2400" b="1">
                <a:solidFill>
                  <a:srgbClr val="007A37"/>
                </a:solidFill>
                <a:latin typeface="Verdana" panose="020B0604030504040204" pitchFamily="34" charset="0"/>
              </a:rPr>
              <a:t>CONVEGNI E SEMINARI – 2004-2005</a:t>
            </a:r>
          </a:p>
        </p:txBody>
      </p:sp>
      <p:sp>
        <p:nvSpPr>
          <p:cNvPr id="20483" name="Rectangle 3">
            <a:extLst>
              <a:ext uri="{FF2B5EF4-FFF2-40B4-BE49-F238E27FC236}">
                <a16:creationId xmlns:a16="http://schemas.microsoft.com/office/drawing/2014/main" id="{E0AFAC32-9804-40F4-91C5-07AF7E78D503}"/>
              </a:ext>
            </a:extLst>
          </p:cNvPr>
          <p:cNvSpPr>
            <a:spLocks noGrp="1" noChangeArrowheads="1"/>
          </p:cNvSpPr>
          <p:nvPr>
            <p:ph type="body" idx="1"/>
          </p:nvPr>
        </p:nvSpPr>
        <p:spPr>
          <a:xfrm>
            <a:off x="457200" y="1341438"/>
            <a:ext cx="8229600" cy="4967287"/>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lnSpc>
                <a:spcPct val="90000"/>
              </a:lnSpc>
              <a:spcBef>
                <a:spcPct val="40000"/>
              </a:spcBef>
              <a:buFontTx/>
              <a:buNone/>
            </a:pPr>
            <a:r>
              <a:rPr lang="it-IT" altLang="it-IT" sz="1600" dirty="0">
                <a:latin typeface="Verdana" panose="020B0604030504040204" pitchFamily="34" charset="0"/>
              </a:rPr>
              <a:t>Nel 2004, sono stato organizzati i seguenti eventi, con crediti ECM:</a:t>
            </a:r>
          </a:p>
          <a:p>
            <a:pPr algn="just" eaLnBrk="1" hangingPunct="1">
              <a:lnSpc>
                <a:spcPct val="90000"/>
              </a:lnSpc>
              <a:spcBef>
                <a:spcPct val="40000"/>
              </a:spcBef>
              <a:buFontTx/>
              <a:buNone/>
            </a:pPr>
            <a:r>
              <a:rPr lang="it-IT" altLang="it-IT" sz="1600" dirty="0">
                <a:latin typeface="Verdana" panose="020B0604030504040204" pitchFamily="34" charset="0"/>
              </a:rPr>
              <a:t>•	Convegno “Immaginario Creativo – prospettive cliniche”, nei giorni 14-15 Maggio 2004, con i Professori  Jean Burgos e Jean-Marie Barthélémy; </a:t>
            </a:r>
          </a:p>
          <a:p>
            <a:pPr algn="just" eaLnBrk="1" hangingPunct="1">
              <a:lnSpc>
                <a:spcPct val="90000"/>
              </a:lnSpc>
              <a:spcBef>
                <a:spcPct val="40000"/>
              </a:spcBef>
              <a:buFontTx/>
              <a:buNone/>
            </a:pPr>
            <a:r>
              <a:rPr lang="it-IT" altLang="it-IT" sz="1600" dirty="0">
                <a:latin typeface="Verdana" panose="020B0604030504040204" pitchFamily="34" charset="0"/>
              </a:rPr>
              <a:t>•	Seminario “La costruzione dell’Identità del Sé”, con la Professoressa Tilde Giani Gallino, il 23 Ottobre 2004, articolato in due momenti: “La costruzione dell’Identità del Sé” e “La memoria autobiografica”;</a:t>
            </a:r>
          </a:p>
          <a:p>
            <a:pPr algn="just" eaLnBrk="1" hangingPunct="1">
              <a:lnSpc>
                <a:spcPct val="90000"/>
              </a:lnSpc>
              <a:spcBef>
                <a:spcPct val="40000"/>
              </a:spcBef>
              <a:buFontTx/>
              <a:buNone/>
            </a:pPr>
            <a:r>
              <a:rPr lang="it-IT" altLang="it-IT" sz="1600" dirty="0">
                <a:latin typeface="Verdana" panose="020B0604030504040204" pitchFamily="34" charset="0"/>
              </a:rPr>
              <a:t>•	Seminario “Genitorialità e clinica della prima infanzia”, con la Professoressa Concetta Scavo, il 20 Novembre 2004, articolato in due momenti: “Lo sviluppo della funzione genitoriale nella prima infanzia” e “Metodi di lavoro nella clinica della prima infanzia”.</a:t>
            </a:r>
          </a:p>
          <a:p>
            <a:pPr algn="just" eaLnBrk="1" hangingPunct="1">
              <a:lnSpc>
                <a:spcPct val="90000"/>
              </a:lnSpc>
              <a:spcBef>
                <a:spcPct val="40000"/>
              </a:spcBef>
              <a:buFontTx/>
              <a:buNone/>
            </a:pPr>
            <a:endParaRPr lang="it-IT" altLang="it-IT" sz="1600" dirty="0">
              <a:latin typeface="Verdana" panose="020B0604030504040204" pitchFamily="34" charset="0"/>
            </a:endParaRPr>
          </a:p>
          <a:p>
            <a:pPr algn="just" eaLnBrk="1" hangingPunct="1">
              <a:lnSpc>
                <a:spcPct val="90000"/>
              </a:lnSpc>
              <a:spcBef>
                <a:spcPct val="40000"/>
              </a:spcBef>
              <a:buFontTx/>
              <a:buNone/>
            </a:pPr>
            <a:r>
              <a:rPr lang="it-IT" altLang="it-IT" sz="1600" dirty="0">
                <a:latin typeface="Verdana" panose="020B0604030504040204" pitchFamily="34" charset="0"/>
              </a:rPr>
              <a:t>Nel 2005, sono stato organizzati i seguenti eventi, con crediti ECM:</a:t>
            </a:r>
          </a:p>
          <a:p>
            <a:pPr algn="just" eaLnBrk="1" hangingPunct="1">
              <a:lnSpc>
                <a:spcPct val="90000"/>
              </a:lnSpc>
              <a:spcBef>
                <a:spcPct val="40000"/>
              </a:spcBef>
              <a:buFontTx/>
              <a:buNone/>
            </a:pPr>
            <a:r>
              <a:rPr lang="it-IT" altLang="it-IT" sz="1600" dirty="0">
                <a:latin typeface="Verdana" panose="020B0604030504040204" pitchFamily="34" charset="0"/>
              </a:rPr>
              <a:t>•	Convegno “Immaginario Creativo – prospettive cliniche (II)”, nei giorni 27-28 Maggio 2005, con i Professori  Jean Burgos e Jean-Marie Barthélémy;</a:t>
            </a:r>
          </a:p>
          <a:p>
            <a:pPr algn="just" eaLnBrk="1" hangingPunct="1">
              <a:lnSpc>
                <a:spcPct val="90000"/>
              </a:lnSpc>
              <a:spcBef>
                <a:spcPct val="40000"/>
              </a:spcBef>
              <a:buFontTx/>
              <a:buNone/>
            </a:pPr>
            <a:r>
              <a:rPr lang="it-IT" altLang="it-IT" sz="1600" dirty="0">
                <a:latin typeface="Verdana" panose="020B0604030504040204" pitchFamily="34" charset="0"/>
              </a:rPr>
              <a:t>•	Seminario “Il Corpo e il Linguaggio del Corpo in Psicoterapia: un approccio psicosomatico” con il Dott. Giorgio Cavallari, il 21 dicembre 2005;</a:t>
            </a:r>
          </a:p>
          <a:p>
            <a:pPr algn="just" eaLnBrk="1" hangingPunct="1">
              <a:lnSpc>
                <a:spcPct val="90000"/>
              </a:lnSpc>
              <a:spcBef>
                <a:spcPct val="40000"/>
              </a:spcBef>
              <a:buFontTx/>
              <a:buNone/>
            </a:pPr>
            <a:r>
              <a:rPr lang="it-IT" altLang="it-IT" sz="1600" dirty="0">
                <a:latin typeface="Verdana" panose="020B0604030504040204" pitchFamily="34" charset="0"/>
              </a:rPr>
              <a:t>•	Seminario “La Grande Madre: Mito e Archetipo”, con la Professoressa Tilde Giani Gallino, il 22 Ottobre 2005.</a:t>
            </a:r>
          </a:p>
          <a:p>
            <a:pPr lvl="1" algn="just" eaLnBrk="1" hangingPunct="1">
              <a:lnSpc>
                <a:spcPct val="90000"/>
              </a:lnSpc>
              <a:spcBef>
                <a:spcPct val="40000"/>
              </a:spcBef>
              <a:buFontTx/>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E089903B-0EB3-3C54-6D46-B600EA1D1023}"/>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36</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B35AC4-E821-4812-A657-A692C81E1A7C}"/>
              </a:ext>
            </a:extLst>
          </p:cNvPr>
          <p:cNvSpPr>
            <a:spLocks noGrp="1" noChangeArrowheads="1"/>
          </p:cNvSpPr>
          <p:nvPr>
            <p:ph type="title"/>
          </p:nvPr>
        </p:nvSpPr>
        <p:spPr>
          <a:xfrm>
            <a:off x="457200" y="44624"/>
            <a:ext cx="8229600" cy="1143000"/>
          </a:xfrm>
        </p:spPr>
        <p:txBody>
          <a:bodyPr/>
          <a:lstStyle/>
          <a:p>
            <a:pPr eaLnBrk="1" hangingPunct="1"/>
            <a:r>
              <a:rPr lang="it-IT" altLang="it-IT" sz="2400" b="1">
                <a:solidFill>
                  <a:srgbClr val="007A37"/>
                </a:solidFill>
                <a:latin typeface="Verdana" panose="020B0604030504040204" pitchFamily="34" charset="0"/>
              </a:rPr>
              <a:t>EFFICACIA </a:t>
            </a:r>
            <a:r>
              <a:rPr lang="it-IT" altLang="it-IT" sz="1400" b="1">
                <a:solidFill>
                  <a:srgbClr val="007A37"/>
                </a:solidFill>
                <a:latin typeface="Verdana" panose="020B0604030504040204" pitchFamily="34" charset="0"/>
              </a:rPr>
              <a:t>1</a:t>
            </a:r>
          </a:p>
        </p:txBody>
      </p:sp>
      <p:sp>
        <p:nvSpPr>
          <p:cNvPr id="31747" name="Rectangle 3">
            <a:extLst>
              <a:ext uri="{FF2B5EF4-FFF2-40B4-BE49-F238E27FC236}">
                <a16:creationId xmlns:a16="http://schemas.microsoft.com/office/drawing/2014/main" id="{C273D6F5-62A8-42A8-8601-D9EA635A551D}"/>
              </a:ext>
            </a:extLst>
          </p:cNvPr>
          <p:cNvSpPr>
            <a:spLocks noGrp="1" noChangeArrowheads="1"/>
          </p:cNvSpPr>
          <p:nvPr>
            <p:ph type="body" idx="1"/>
          </p:nvPr>
        </p:nvSpPr>
        <p:spPr>
          <a:xfrm>
            <a:off x="457200" y="1423988"/>
            <a:ext cx="8229600" cy="4525962"/>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30000"/>
              </a:spcBef>
            </a:pPr>
            <a:r>
              <a:rPr lang="it-IT" altLang="it-IT" sz="1600">
                <a:latin typeface="Verdana" panose="020B0604030504040204" pitchFamily="34" charset="0"/>
              </a:rPr>
              <a:t>L’apparire di studi che pongono una differenza fra terapie validate scientificamente e terapie che non lo sono, ha aperto richieste nuove e complesse a tutte le psicoterapie (compresa l’ITP) che non sono interventi prevalentemente focalizzati sul sintomo, e che cercano una modifica della personalità (le psicoterapie hanno spesso motivazioni più ampie rispetto al sintomo).</a:t>
            </a:r>
          </a:p>
          <a:p>
            <a:pPr algn="just" eaLnBrk="1" hangingPunct="1">
              <a:spcBef>
                <a:spcPct val="30000"/>
              </a:spcBef>
            </a:pPr>
            <a:r>
              <a:rPr lang="it-IT" altLang="it-IT" sz="1600">
                <a:latin typeface="Verdana" panose="020B0604030504040204" pitchFamily="34" charset="0"/>
              </a:rPr>
              <a:t>È ancora in via di elaborazione un progetto internazionale di ricerca sull’efficacia della psicoterapia, ad opera dell’Associazione delle Scuole private di Psicoterapia (CNSP), che formulerà delle proposte di metodi di ricerca basati sulla pratica, per valutare processi e risultati comuni a tutte le psicoterapie.</a:t>
            </a:r>
          </a:p>
          <a:p>
            <a:pPr algn="just" eaLnBrk="1" hangingPunct="1">
              <a:spcBef>
                <a:spcPct val="30000"/>
              </a:spcBef>
            </a:pPr>
            <a:r>
              <a:rPr lang="it-IT" altLang="it-IT" sz="1600">
                <a:latin typeface="Verdana" panose="020B0604030504040204" pitchFamily="34" charset="0"/>
              </a:rPr>
              <a:t>Potrebbe essere compito condiviso delle Scuole cercare dei criteri di validazione che tengano conto di elementi quali: la risoluzione del sintomo, il livello di soddisfazione del paziente, il miglioramento stabile delle capacità di relazione, l’autoregolazione, l’adattamento, l’autostima, l’empatia, eccetera.</a:t>
            </a:r>
          </a:p>
        </p:txBody>
      </p:sp>
      <p:sp>
        <p:nvSpPr>
          <p:cNvPr id="3" name="Segnaposto numero diapositiva 3">
            <a:extLst>
              <a:ext uri="{FF2B5EF4-FFF2-40B4-BE49-F238E27FC236}">
                <a16:creationId xmlns:a16="http://schemas.microsoft.com/office/drawing/2014/main" id="{6E7632F1-8565-B4B1-5E0E-969B99611008}"/>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37</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B886934-968A-4B13-B3CB-989F9C85AFDD}"/>
              </a:ext>
            </a:extLst>
          </p:cNvPr>
          <p:cNvSpPr>
            <a:spLocks noGrp="1" noChangeArrowheads="1"/>
          </p:cNvSpPr>
          <p:nvPr>
            <p:ph type="title"/>
          </p:nvPr>
        </p:nvSpPr>
        <p:spPr>
          <a:xfrm>
            <a:off x="457200" y="44624"/>
            <a:ext cx="8229600" cy="1143000"/>
          </a:xfrm>
        </p:spPr>
        <p:txBody>
          <a:bodyPr/>
          <a:lstStyle/>
          <a:p>
            <a:pPr eaLnBrk="1" hangingPunct="1"/>
            <a:r>
              <a:rPr lang="it-IT" altLang="it-IT" sz="2400" b="1">
                <a:solidFill>
                  <a:srgbClr val="007A37"/>
                </a:solidFill>
                <a:latin typeface="Verdana" panose="020B0604030504040204" pitchFamily="34" charset="0"/>
              </a:rPr>
              <a:t>EFFICACIA </a:t>
            </a:r>
            <a:r>
              <a:rPr lang="it-IT" altLang="it-IT" sz="1400" b="1">
                <a:solidFill>
                  <a:srgbClr val="007A37"/>
                </a:solidFill>
                <a:latin typeface="Verdana" panose="020B0604030504040204" pitchFamily="34" charset="0"/>
              </a:rPr>
              <a:t>2</a:t>
            </a:r>
          </a:p>
        </p:txBody>
      </p:sp>
      <p:sp>
        <p:nvSpPr>
          <p:cNvPr id="32771" name="Rectangle 3">
            <a:extLst>
              <a:ext uri="{FF2B5EF4-FFF2-40B4-BE49-F238E27FC236}">
                <a16:creationId xmlns:a16="http://schemas.microsoft.com/office/drawing/2014/main" id="{786E9908-FD62-4227-8A65-9A77ABCC355C}"/>
              </a:ext>
            </a:extLst>
          </p:cNvPr>
          <p:cNvSpPr>
            <a:spLocks noGrp="1" noChangeArrowheads="1"/>
          </p:cNvSpPr>
          <p:nvPr>
            <p:ph type="body" idx="1"/>
          </p:nvPr>
        </p:nvSpPr>
        <p:spPr>
          <a:xfrm>
            <a:off x="457200" y="1423988"/>
            <a:ext cx="8229600" cy="4525962"/>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30000"/>
              </a:spcBef>
            </a:pPr>
            <a:r>
              <a:rPr lang="it-IT" altLang="it-IT" sz="1600" dirty="0">
                <a:latin typeface="Verdana" panose="020B0604030504040204" pitchFamily="34" charset="0"/>
              </a:rPr>
              <a:t>Attualmente nella pratica dell’ITP, al di là della valutazione congiunta del terapeuta e del paziente circa il trattamento</a:t>
            </a:r>
          </a:p>
          <a:p>
            <a:pPr lvl="1" algn="just" eaLnBrk="1" hangingPunct="1">
              <a:spcBef>
                <a:spcPct val="30000"/>
              </a:spcBef>
            </a:pPr>
            <a:r>
              <a:rPr lang="it-IT" altLang="it-IT" sz="1600" dirty="0">
                <a:latin typeface="Verdana" panose="020B0604030504040204" pitchFamily="34" charset="0"/>
              </a:rPr>
              <a:t>Si fa riferimento a strumenti oggettivi quali le Scale (SCL 90) e il test di Rorschach.</a:t>
            </a:r>
          </a:p>
          <a:p>
            <a:pPr lvl="1" algn="just" eaLnBrk="1" hangingPunct="1">
              <a:spcBef>
                <a:spcPct val="30000"/>
              </a:spcBef>
            </a:pPr>
            <a:r>
              <a:rPr lang="it-IT" altLang="it-IT" sz="1600" dirty="0">
                <a:latin typeface="Verdana" panose="020B0604030504040204" pitchFamily="34" charset="0"/>
              </a:rPr>
              <a:t>Il test di Rorschach viene da tempo usato (vedasi per questo gli studi di Exner e di Sanglade) per verificare gli effetti delle psicoterapie, con interessanti conclusioni circa le terapie a breve e a medio termine.</a:t>
            </a:r>
          </a:p>
          <a:p>
            <a:pPr lvl="1" algn="just" eaLnBrk="1" hangingPunct="1">
              <a:spcBef>
                <a:spcPct val="30000"/>
              </a:spcBef>
            </a:pPr>
            <a:r>
              <a:rPr lang="it-IT" altLang="it-IT" sz="1600" dirty="0">
                <a:latin typeface="Verdana" panose="020B0604030504040204" pitchFamily="34" charset="0"/>
              </a:rPr>
              <a:t>Un assessment del Rorschach pre e post-trattamento permette di valutare il cambiamento, nelle aree che il test evidenzia.</a:t>
            </a:r>
          </a:p>
          <a:p>
            <a:pPr lvl="1" algn="just" eaLnBrk="1" hangingPunct="1">
              <a:spcBef>
                <a:spcPct val="30000"/>
              </a:spcBef>
            </a:pPr>
            <a:r>
              <a:rPr lang="it-IT" altLang="it-IT" sz="1600" dirty="0">
                <a:latin typeface="Verdana" panose="020B0604030504040204" pitchFamily="34" charset="0"/>
              </a:rPr>
              <a:t>I cambiamenti che si possono valutare, anche come effetto della terapia ITP, riguardano alcuni indici del test di Rorschach che misurano: il controllo dello stress, l’attivazione, la maturazione affettiva, l’ansia e la sofferenza, l’autostima, le difese.</a:t>
            </a:r>
          </a:p>
          <a:p>
            <a:pPr lvl="1" algn="just" eaLnBrk="1" hangingPunct="1">
              <a:spcBef>
                <a:spcPct val="30000"/>
              </a:spcBef>
            </a:pPr>
            <a:r>
              <a:rPr lang="it-IT" altLang="it-IT" sz="1600" dirty="0">
                <a:latin typeface="Verdana" panose="020B0604030504040204" pitchFamily="34" charset="0"/>
              </a:rPr>
              <a:t>Rispetto a queste aree è possibile rintracciare significativi miglioramenti, conseguenti all’intervento psicoterapico.</a:t>
            </a:r>
          </a:p>
        </p:txBody>
      </p:sp>
      <p:sp>
        <p:nvSpPr>
          <p:cNvPr id="3" name="Segnaposto numero diapositiva 3">
            <a:extLst>
              <a:ext uri="{FF2B5EF4-FFF2-40B4-BE49-F238E27FC236}">
                <a16:creationId xmlns:a16="http://schemas.microsoft.com/office/drawing/2014/main" id="{F6C8C6CF-097F-9485-4E24-EBA5AF4DD24F}"/>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38</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contenuto 1">
            <a:extLst>
              <a:ext uri="{FF2B5EF4-FFF2-40B4-BE49-F238E27FC236}">
                <a16:creationId xmlns:a16="http://schemas.microsoft.com/office/drawing/2014/main" id="{29182D5E-892A-4C3C-8BE5-4D0F140C77DC}"/>
              </a:ext>
            </a:extLst>
          </p:cNvPr>
          <p:cNvSpPr>
            <a:spLocks noGrp="1" noChangeArrowheads="1"/>
          </p:cNvSpPr>
          <p:nvPr>
            <p:ph idx="1"/>
          </p:nvPr>
        </p:nvSpPr>
        <p:spPr>
          <a:xfrm>
            <a:off x="684213" y="1052513"/>
            <a:ext cx="7848600" cy="4525962"/>
          </a:xfrm>
        </p:spPr>
        <p:txBody>
          <a:bodyPr/>
          <a:lstStyle/>
          <a:p>
            <a:r>
              <a:rPr lang="it-IT" altLang="it-IT" sz="2000" dirty="0">
                <a:latin typeface="Calibri" panose="020F0502020204030204" pitchFamily="34" charset="0"/>
              </a:rPr>
              <a:t>1963 - prime pubblicazioni di Leopoldo Rigo sul Rêve Eveillé di Desoille</a:t>
            </a:r>
          </a:p>
          <a:p>
            <a:r>
              <a:rPr lang="it-IT" altLang="it-IT" sz="2000" dirty="0">
                <a:latin typeface="Calibri" panose="020F0502020204030204" pitchFamily="34" charset="0"/>
              </a:rPr>
              <a:t>1968 - costituzione della SITIM - Rigo aderisce e diviene Vice Presidente (fino alla morte, nel 1983 - viene poi sostituito dalla moglie Serenella Uberto) e il GITIM diviene sezione italiana della SITIM</a:t>
            </a:r>
          </a:p>
          <a:p>
            <a:r>
              <a:rPr lang="it-IT" altLang="it-IT" sz="2000" dirty="0">
                <a:latin typeface="Calibri" panose="020F0502020204030204" pitchFamily="34" charset="0"/>
              </a:rPr>
              <a:t>1968 - primo Incontro Internazionale SITIM, a Ginevra, sotto la presidenza di Virel (partecipanti da Francia, Italia (Rigo) e altri paesi europei, Giappone, Stati Uniti, Canada, Uruguay)</a:t>
            </a:r>
          </a:p>
          <a:p>
            <a:r>
              <a:rPr lang="it-IT" altLang="it-IT" sz="2000" dirty="0">
                <a:latin typeface="Calibri" panose="020F0502020204030204" pitchFamily="34" charset="0"/>
              </a:rPr>
              <a:t>1969 - secondo incontro SITIM, a Parigi, sotto la presidenza di Virel (tra i partecipanti: Virel, Fretigny, Rigo, Minkowski)</a:t>
            </a:r>
          </a:p>
          <a:p>
            <a:r>
              <a:rPr lang="it-IT" altLang="it-IT" sz="2000" dirty="0">
                <a:latin typeface="Calibri" panose="020F0502020204030204" pitchFamily="34" charset="0"/>
              </a:rPr>
              <a:t>1970 - terzo incontro SITIM, a Cortina d’Ampezzo, sotto la presidenza di Rigo (tra i partecipanti: Marchal, Virel, Fretigny, Rigo e altri italiani)</a:t>
            </a:r>
          </a:p>
          <a:p>
            <a:r>
              <a:rPr lang="it-IT" altLang="it-IT" sz="2000" dirty="0">
                <a:latin typeface="Calibri" panose="020F0502020204030204" pitchFamily="34" charset="0"/>
              </a:rPr>
              <a:t>1971 - nasce la rivista Psycothérapies, e il primo numero è dedicato all’Imagerie Mentale</a:t>
            </a:r>
          </a:p>
          <a:p>
            <a:r>
              <a:rPr lang="it-IT" altLang="it-IT" sz="2000" dirty="0">
                <a:latin typeface="Calibri" panose="020F0502020204030204" pitchFamily="34" charset="0"/>
              </a:rPr>
              <a:t>1972 - quarto incontro SITIM, a Porto, con un intervento di Rigo</a:t>
            </a:r>
          </a:p>
          <a:p>
            <a:r>
              <a:rPr lang="it-IT" altLang="it-IT" sz="2000" dirty="0">
                <a:latin typeface="Calibri" panose="020F0502020204030204" pitchFamily="34" charset="0"/>
              </a:rPr>
              <a:t>1976 - quinto incontro SITIM, a Parigi : «Image, corps, relation»</a:t>
            </a:r>
          </a:p>
        </p:txBody>
      </p:sp>
      <p:sp>
        <p:nvSpPr>
          <p:cNvPr id="7171" name="Rectangle 2">
            <a:extLst>
              <a:ext uri="{FF2B5EF4-FFF2-40B4-BE49-F238E27FC236}">
                <a16:creationId xmlns:a16="http://schemas.microsoft.com/office/drawing/2014/main" id="{5985B9C7-6220-4E3F-ABDA-A10C232D3F92}"/>
              </a:ext>
            </a:extLst>
          </p:cNvPr>
          <p:cNvSpPr txBox="1">
            <a:spLocks noChangeArrowheads="1"/>
          </p:cNvSpPr>
          <p:nvPr/>
        </p:nvSpPr>
        <p:spPr bwMode="auto">
          <a:xfrm>
            <a:off x="0" y="1588"/>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a:solidFill>
                  <a:srgbClr val="007A37"/>
                </a:solidFill>
                <a:latin typeface="Verdana" panose="020B0604030504040204" pitchFamily="34" charset="0"/>
              </a:rPr>
              <a:t>Tecnica Immaginativa ITP - storia e contatti </a:t>
            </a:r>
            <a:r>
              <a:rPr lang="it-IT" altLang="it-IT" sz="1400" b="1">
                <a:solidFill>
                  <a:srgbClr val="007A37"/>
                </a:solidFill>
                <a:latin typeface="Verdana" panose="020B0604030504040204" pitchFamily="34" charset="0"/>
              </a:rPr>
              <a:t>1</a:t>
            </a:r>
          </a:p>
        </p:txBody>
      </p:sp>
      <p:sp>
        <p:nvSpPr>
          <p:cNvPr id="3" name="Segnaposto numero diapositiva 3">
            <a:extLst>
              <a:ext uri="{FF2B5EF4-FFF2-40B4-BE49-F238E27FC236}">
                <a16:creationId xmlns:a16="http://schemas.microsoft.com/office/drawing/2014/main" id="{05359166-6354-F6BF-C941-A064DB52E7FD}"/>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39</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58FD072-5DA5-4AE8-B906-C5DD62BE91A7}"/>
              </a:ext>
            </a:extLst>
          </p:cNvPr>
          <p:cNvSpPr>
            <a:spLocks noGrp="1" noChangeArrowheads="1"/>
          </p:cNvSpPr>
          <p:nvPr>
            <p:ph type="title"/>
          </p:nvPr>
        </p:nvSpPr>
        <p:spPr>
          <a:xfrm>
            <a:off x="457200" y="44624"/>
            <a:ext cx="8229600" cy="1143000"/>
          </a:xfrm>
        </p:spPr>
        <p:txBody>
          <a:bodyPr/>
          <a:lstStyle/>
          <a:p>
            <a:pPr eaLnBrk="1" hangingPunct="1"/>
            <a:r>
              <a:rPr lang="it-IT" altLang="it-IT" sz="2400" b="1" cap="all" dirty="0">
                <a:solidFill>
                  <a:srgbClr val="007A37"/>
                </a:solidFill>
                <a:latin typeface="Verdana" panose="020B0604030504040204" pitchFamily="34" charset="0"/>
              </a:rPr>
              <a:t>ORIGINI DELLA TECNICA ITP</a:t>
            </a:r>
          </a:p>
        </p:txBody>
      </p:sp>
      <p:sp>
        <p:nvSpPr>
          <p:cNvPr id="4099" name="Rectangle 4">
            <a:extLst>
              <a:ext uri="{FF2B5EF4-FFF2-40B4-BE49-F238E27FC236}">
                <a16:creationId xmlns:a16="http://schemas.microsoft.com/office/drawing/2014/main" id="{6D3976AF-7A76-4E32-916C-FFABE346AF75}"/>
              </a:ext>
            </a:extLst>
          </p:cNvPr>
          <p:cNvSpPr>
            <a:spLocks noGrp="1" noChangeArrowheads="1"/>
          </p:cNvSpPr>
          <p:nvPr>
            <p:ph type="body" idx="1"/>
          </p:nvPr>
        </p:nvSpPr>
        <p:spPr>
          <a:xfrm>
            <a:off x="683568" y="1116118"/>
            <a:ext cx="8136904" cy="4824536"/>
          </a:xfrm>
        </p:spPr>
        <p:txBody>
          <a:bodyPr/>
          <a:lstStyle/>
          <a:p>
            <a:pPr marL="0" indent="0" algn="ctr" eaLnBrk="1" hangingPunct="1">
              <a:spcBef>
                <a:spcPct val="30000"/>
              </a:spcBef>
              <a:buNone/>
            </a:pPr>
            <a:r>
              <a:rPr lang="it-IT" altLang="it-IT" sz="1600" b="1" i="1" dirty="0">
                <a:solidFill>
                  <a:srgbClr val="007A37"/>
                </a:solidFill>
                <a:latin typeface="Verdana" panose="020B0604030504040204" pitchFamily="34" charset="0"/>
              </a:rPr>
              <a:t>ITP - Tecnica Immaginativa di analisi e ristrutturazione del Profondo</a:t>
            </a:r>
          </a:p>
          <a:p>
            <a:pPr marL="0" indent="0" algn="ctr" eaLnBrk="1" hangingPunct="1">
              <a:spcBef>
                <a:spcPct val="30000"/>
              </a:spcBef>
              <a:buNone/>
            </a:pPr>
            <a:endParaRPr lang="it-IT" altLang="it-IT" sz="1600" dirty="0">
              <a:latin typeface="Verdana" panose="020B0604030504040204" pitchFamily="34" charset="0"/>
            </a:endParaRPr>
          </a:p>
          <a:p>
            <a:pPr marL="0" indent="0" algn="just" eaLnBrk="1" hangingPunct="1">
              <a:spcBef>
                <a:spcPct val="30000"/>
              </a:spcBef>
              <a:buNone/>
            </a:pPr>
            <a:endParaRPr lang="it-IT" altLang="it-IT" sz="1600" dirty="0">
              <a:latin typeface="Verdana" panose="020B0604030504040204" pitchFamily="34" charset="0"/>
            </a:endParaRPr>
          </a:p>
          <a:p>
            <a:pPr algn="just" eaLnBrk="1" hangingPunct="1">
              <a:spcBef>
                <a:spcPct val="30000"/>
              </a:spcBef>
            </a:pPr>
            <a:r>
              <a:rPr lang="it-IT" altLang="it-IT" sz="1600" dirty="0">
                <a:latin typeface="Verdana" panose="020B0604030504040204" pitchFamily="34" charset="0"/>
              </a:rPr>
              <a:t>L’ITP si colloca nell’ambito delle "Tecniche Immaginative", tra i metodi che utilizzano l’Immagine mentale, quali il "Rêve Éveillé Dirigé (RED)" di Robert Desoille e l'"Oniroterapia" di André Virel.</a:t>
            </a:r>
          </a:p>
          <a:p>
            <a:pPr algn="just" eaLnBrk="1" hangingPunct="1">
              <a:spcBef>
                <a:spcPct val="30000"/>
              </a:spcBef>
            </a:pPr>
            <a:endParaRPr lang="it-IT" altLang="it-IT" sz="1600" dirty="0">
              <a:latin typeface="Verdana" panose="020B0604030504040204" pitchFamily="34" charset="0"/>
            </a:endParaRPr>
          </a:p>
          <a:p>
            <a:pPr algn="just" eaLnBrk="1" hangingPunct="1">
              <a:spcBef>
                <a:spcPct val="30000"/>
              </a:spcBef>
            </a:pPr>
            <a:r>
              <a:rPr lang="it-IT" altLang="it-IT" sz="1600" dirty="0">
                <a:latin typeface="Verdana" panose="020B0604030504040204" pitchFamily="34" charset="0"/>
              </a:rPr>
              <a:t>Negli anni '60 Leopoldo Rigo definisce gli aspetti distintivi dell’ITP: una tecnica che modifica in profondità (perché affronta e modifica il fondo fantasmatico inconscio) e conduce la persona verso una vera e propria maturazione psicologica; la psicoterapia diventa psicagogia</a:t>
            </a:r>
          </a:p>
          <a:p>
            <a:pPr algn="just" eaLnBrk="1" hangingPunct="1">
              <a:spcBef>
                <a:spcPct val="30000"/>
              </a:spcBef>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72951060-4139-A878-BD8C-ADDB4C0B2BEC}"/>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4</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2033030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a:extLst>
              <a:ext uri="{FF2B5EF4-FFF2-40B4-BE49-F238E27FC236}">
                <a16:creationId xmlns:a16="http://schemas.microsoft.com/office/drawing/2014/main" id="{7EB20022-B896-4721-AFCA-83F82ED9A92D}"/>
              </a:ext>
            </a:extLst>
          </p:cNvPr>
          <p:cNvSpPr>
            <a:spLocks noGrp="1" noChangeArrowheads="1"/>
          </p:cNvSpPr>
          <p:nvPr>
            <p:ph idx="1"/>
          </p:nvPr>
        </p:nvSpPr>
        <p:spPr>
          <a:xfrm>
            <a:off x="684213" y="1052513"/>
            <a:ext cx="7848600" cy="4968875"/>
          </a:xfrm>
        </p:spPr>
        <p:txBody>
          <a:bodyPr/>
          <a:lstStyle/>
          <a:p>
            <a:r>
              <a:rPr lang="it-IT" altLang="it-IT" sz="2000" dirty="0">
                <a:latin typeface="Calibri" panose="020F0502020204030204" pitchFamily="34" charset="0"/>
              </a:rPr>
              <a:t>1985 - SITIM e GITIM organizzano un simposio (Psychotherapy, Imaginary and Anthropology) al XIII Congresso di Psicoterapia, a Abbazia (tra i partecipanti: Grosbois, Rigo Uberto e altri soci GITIM)</a:t>
            </a:r>
          </a:p>
          <a:p>
            <a:r>
              <a:rPr lang="it-IT" altLang="it-IT" sz="2000" dirty="0">
                <a:latin typeface="Calibri" panose="020F0502020204030204" pitchFamily="34" charset="0"/>
              </a:rPr>
              <a:t>1986 – contatti tra GITIM e SIPAI di Cremona (Balzarini) e lezioni di Ebranati (GITIM) alla scuola del SIPAI; contatti tra SIPAI e </a:t>
            </a:r>
            <a:r>
              <a:rPr lang="it-IT" altLang="it-IT" sz="2000" dirty="0" err="1">
                <a:latin typeface="Calibri" panose="020F0502020204030204" pitchFamily="34" charset="0"/>
              </a:rPr>
              <a:t>Leuner</a:t>
            </a:r>
            <a:r>
              <a:rPr lang="it-IT" altLang="it-IT" sz="2000" dirty="0">
                <a:latin typeface="Calibri" panose="020F0502020204030204" pitchFamily="34" charset="0"/>
              </a:rPr>
              <a:t>; </a:t>
            </a:r>
          </a:p>
          <a:p>
            <a:r>
              <a:rPr lang="it-IT" altLang="it-IT" sz="2000" dirty="0">
                <a:latin typeface="Calibri" panose="020F0502020204030204" pitchFamily="34" charset="0"/>
              </a:rPr>
              <a:t>1987 – sesto incontro SITIM, a Torino, organizzato dal GITIM (tra i partecipanti: Virel, Dorkel-Drecq, Peresson e altri membri CISSPAT, Caggia, Montagner e altri membri SIPAI, Giani Gallino (Università di Torino), Rigo Uberto e altri membri GITIM)</a:t>
            </a:r>
          </a:p>
          <a:p>
            <a:r>
              <a:rPr lang="it-IT" altLang="it-IT" sz="2000" dirty="0">
                <a:latin typeface="Calibri" panose="020F0502020204030204" pitchFamily="34" charset="0"/>
              </a:rPr>
              <a:t>Anni ‘80 – primi seminari GITIM con Jean Burgos e Jean-Marie Barthelemy (Università di Chambery)</a:t>
            </a:r>
          </a:p>
          <a:p>
            <a:r>
              <a:rPr lang="it-IT" altLang="it-IT" sz="2000" dirty="0">
                <a:latin typeface="Calibri" panose="020F0502020204030204" pitchFamily="34" charset="0"/>
              </a:rPr>
              <a:t>2004 – attivazione della Scuola Italiana di Psicoterapia per le Tecniche Immaginative di Analisi e Ristrutturazione del Profondo - ITP</a:t>
            </a:r>
          </a:p>
          <a:p>
            <a:r>
              <a:rPr lang="it-IT" altLang="it-IT" sz="2000" dirty="0">
                <a:latin typeface="Calibri" panose="020F0502020204030204" pitchFamily="34" charset="0"/>
              </a:rPr>
              <a:t>2010 – primo seminario GITIM con Docenti VIC (Anna Sieber-Ratti  e Margret d’Arcais Strotmann)</a:t>
            </a:r>
          </a:p>
          <a:p>
            <a:endParaRPr lang="it-IT" altLang="it-IT" sz="1800" dirty="0"/>
          </a:p>
          <a:p>
            <a:endParaRPr lang="it-IT" altLang="it-IT" sz="1800" dirty="0"/>
          </a:p>
          <a:p>
            <a:endParaRPr lang="it-IT" altLang="it-IT" sz="1800" dirty="0"/>
          </a:p>
        </p:txBody>
      </p:sp>
      <p:sp>
        <p:nvSpPr>
          <p:cNvPr id="8195" name="Rectangle 2">
            <a:extLst>
              <a:ext uri="{FF2B5EF4-FFF2-40B4-BE49-F238E27FC236}">
                <a16:creationId xmlns:a16="http://schemas.microsoft.com/office/drawing/2014/main" id="{C1DE5FA0-91FA-4C81-843C-0D16B34BA018}"/>
              </a:ext>
            </a:extLst>
          </p:cNvPr>
          <p:cNvSpPr txBox="1">
            <a:spLocks noChangeArrowheads="1"/>
          </p:cNvSpPr>
          <p:nvPr/>
        </p:nvSpPr>
        <p:spPr bwMode="auto">
          <a:xfrm>
            <a:off x="0" y="1588"/>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a:solidFill>
                  <a:srgbClr val="007A37"/>
                </a:solidFill>
                <a:latin typeface="Verdana" panose="020B0604030504040204" pitchFamily="34" charset="0"/>
              </a:rPr>
              <a:t>Tecnica Immaginativa ITP - storia e contatti </a:t>
            </a:r>
            <a:r>
              <a:rPr lang="it-IT" altLang="it-IT" sz="1400" b="1">
                <a:solidFill>
                  <a:srgbClr val="007A37"/>
                </a:solidFill>
                <a:latin typeface="Verdana" panose="020B0604030504040204" pitchFamily="34" charset="0"/>
              </a:rPr>
              <a:t>2</a:t>
            </a:r>
          </a:p>
        </p:txBody>
      </p:sp>
      <p:sp>
        <p:nvSpPr>
          <p:cNvPr id="3" name="Segnaposto numero diapositiva 3">
            <a:extLst>
              <a:ext uri="{FF2B5EF4-FFF2-40B4-BE49-F238E27FC236}">
                <a16:creationId xmlns:a16="http://schemas.microsoft.com/office/drawing/2014/main" id="{DC7F5584-6828-CEDF-3469-707A6F5199C8}"/>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40</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A614ABD-099D-4E52-938E-51A0CBFBAED7}"/>
              </a:ext>
            </a:extLst>
          </p:cNvPr>
          <p:cNvSpPr txBox="1"/>
          <p:nvPr/>
        </p:nvSpPr>
        <p:spPr>
          <a:xfrm>
            <a:off x="611560" y="3307593"/>
            <a:ext cx="2448272" cy="307777"/>
          </a:xfrm>
          <a:prstGeom prst="rect">
            <a:avLst/>
          </a:prstGeom>
          <a:noFill/>
        </p:spPr>
        <p:txBody>
          <a:bodyPr wrap="square" rtlCol="0">
            <a:spAutoFit/>
          </a:bodyPr>
          <a:lstStyle/>
          <a:p>
            <a:pPr algn="ctr"/>
            <a:r>
              <a:rPr lang="it-IT" sz="1400" i="1"/>
              <a:t>Leopoldo Rigo </a:t>
            </a:r>
            <a:r>
              <a:rPr lang="it-IT" sz="1200" i="1"/>
              <a:t>(1917 – 1983)</a:t>
            </a:r>
          </a:p>
        </p:txBody>
      </p:sp>
      <p:sp>
        <p:nvSpPr>
          <p:cNvPr id="3" name="CasellaDiTesto 2">
            <a:extLst>
              <a:ext uri="{FF2B5EF4-FFF2-40B4-BE49-F238E27FC236}">
                <a16:creationId xmlns:a16="http://schemas.microsoft.com/office/drawing/2014/main" id="{9445F9AE-A172-4329-98D5-EB7E57D14772}"/>
              </a:ext>
            </a:extLst>
          </p:cNvPr>
          <p:cNvSpPr txBox="1"/>
          <p:nvPr/>
        </p:nvSpPr>
        <p:spPr>
          <a:xfrm>
            <a:off x="611560" y="4149080"/>
            <a:ext cx="8352928" cy="2339102"/>
          </a:xfrm>
          <a:prstGeom prst="rect">
            <a:avLst/>
          </a:prstGeom>
        </p:spPr>
        <p:txBody>
          <a:bodyPr vert="horz" lIns="91440" tIns="45720" rIns="91440" bIns="45720" rtlCol="0">
            <a:noAutofit/>
          </a:bodyPr>
          <a:lstStyle>
            <a:lvl1pPr marL="167923" indent="-171496" algn="just" defTabSz="685983">
              <a:lnSpc>
                <a:spcPct val="100000"/>
              </a:lnSpc>
              <a:spcBef>
                <a:spcPts val="0"/>
              </a:spcBef>
              <a:spcAft>
                <a:spcPts val="900"/>
              </a:spcAft>
              <a:buFont typeface="Arial" pitchFamily="34" charset="0"/>
              <a:buChar char="•"/>
              <a:defRPr b="1">
                <a:solidFill>
                  <a:schemeClr val="tx2"/>
                </a:solidFill>
                <a:effectLst/>
                <a:ea typeface="Calibri" panose="020F0502020204030204" pitchFamily="34" charset="0"/>
                <a:cs typeface="Times New Roman" panose="02020603050405020304" pitchFamily="18" charset="0"/>
              </a:defRPr>
            </a:lvl1pPr>
            <a:lvl2pPr marL="377291" indent="-171496" defTabSz="685983">
              <a:lnSpc>
                <a:spcPct val="90000"/>
              </a:lnSpc>
              <a:spcBef>
                <a:spcPts val="450"/>
              </a:spcBef>
              <a:buFont typeface="Euphemia" pitchFamily="34" charset="0"/>
              <a:buChar char="–"/>
              <a:defRPr sz="1500"/>
            </a:lvl2pPr>
            <a:lvl3pPr marL="583085" indent="-171496" defTabSz="685983">
              <a:lnSpc>
                <a:spcPct val="90000"/>
              </a:lnSpc>
              <a:spcBef>
                <a:spcPts val="450"/>
              </a:spcBef>
              <a:buFont typeface="Euphemia" pitchFamily="34" charset="0"/>
              <a:buChar char="–"/>
              <a:defRPr sz="1350"/>
            </a:lvl3pPr>
            <a:lvl4pPr marL="788880" indent="-171496" defTabSz="685983">
              <a:lnSpc>
                <a:spcPct val="90000"/>
              </a:lnSpc>
              <a:spcBef>
                <a:spcPts val="450"/>
              </a:spcBef>
              <a:buFont typeface="Euphemia" pitchFamily="34" charset="0"/>
              <a:buChar char="–"/>
              <a:defRPr sz="1200"/>
            </a:lvl4pPr>
            <a:lvl5pPr marL="994675" indent="-171496" defTabSz="685983">
              <a:lnSpc>
                <a:spcPct val="90000"/>
              </a:lnSpc>
              <a:spcBef>
                <a:spcPts val="450"/>
              </a:spcBef>
              <a:buFont typeface="Euphemia" pitchFamily="34" charset="0"/>
              <a:buChar char="–"/>
              <a:defRPr sz="1200"/>
            </a:lvl5pPr>
            <a:lvl6pPr marL="1200470" indent="-171496" defTabSz="685983">
              <a:spcBef>
                <a:spcPts val="450"/>
              </a:spcBef>
              <a:buFont typeface="Euphemia" pitchFamily="34" charset="0"/>
              <a:buChar char="–"/>
              <a:defRPr sz="1200"/>
            </a:lvl6pPr>
            <a:lvl7pPr marL="1406265" indent="-171496" defTabSz="685983">
              <a:spcBef>
                <a:spcPts val="450"/>
              </a:spcBef>
              <a:buFont typeface="Euphemia" pitchFamily="34" charset="0"/>
              <a:buChar char="–"/>
              <a:defRPr sz="1200"/>
            </a:lvl7pPr>
            <a:lvl8pPr marL="1612060" indent="-171496" defTabSz="685983">
              <a:spcBef>
                <a:spcPts val="450"/>
              </a:spcBef>
              <a:buFont typeface="Euphemia" pitchFamily="34" charset="0"/>
              <a:buChar char="–"/>
              <a:defRPr sz="1200"/>
            </a:lvl8pPr>
            <a:lvl9pPr marL="1817855" indent="-171496" defTabSz="685983">
              <a:spcBef>
                <a:spcPts val="450"/>
              </a:spcBef>
              <a:buFont typeface="Euphemia" pitchFamily="34" charset="0"/>
              <a:buChar char="–"/>
              <a:defRPr sz="1200"/>
            </a:lvl9pPr>
          </a:lstStyle>
          <a:p>
            <a:pPr>
              <a:spcAft>
                <a:spcPts val="600"/>
              </a:spcAft>
            </a:pPr>
            <a:r>
              <a:rPr lang="it-IT" b="0" dirty="0"/>
              <a:t>Rigo pensava che non bastava “indurre” semplicemente delle immagini, sostituendole ad altre, magari con una forte presenza induttiva del terapeuta che sceglie e indirizza le immagini. Ma invece, per un vero cambiamento, bisognava occuparsi del Profondo, accedere all’Inconscio del paziente.</a:t>
            </a:r>
          </a:p>
          <a:p>
            <a:pPr>
              <a:spcAft>
                <a:spcPts val="600"/>
              </a:spcAft>
            </a:pPr>
            <a:r>
              <a:rPr lang="it-IT" b="0" dirty="0"/>
              <a:t>La nozione di “fantasma” è la più importante caratterizzazione della Tecnica ITP (Tecnica Immaginativa di analisi e ristrutturazione del Profondo)</a:t>
            </a:r>
          </a:p>
          <a:p>
            <a:r>
              <a:rPr lang="it-IT" b="0" dirty="0"/>
              <a:t>Rigo riscontrò una tendenza innata all’autocura e all’autosviluppo.</a:t>
            </a:r>
          </a:p>
        </p:txBody>
      </p:sp>
      <p:pic>
        <p:nvPicPr>
          <p:cNvPr id="4" name="Immagine 3">
            <a:extLst>
              <a:ext uri="{FF2B5EF4-FFF2-40B4-BE49-F238E27FC236}">
                <a16:creationId xmlns:a16="http://schemas.microsoft.com/office/drawing/2014/main" id="{6F726DA8-ADE1-4CA5-B1BC-A37E76E7FD0A}"/>
              </a:ext>
            </a:extLst>
          </p:cNvPr>
          <p:cNvPicPr>
            <a:picLocks noChangeAspect="1"/>
          </p:cNvPicPr>
          <p:nvPr/>
        </p:nvPicPr>
        <p:blipFill>
          <a:blip r:embed="rId3"/>
          <a:stretch>
            <a:fillRect/>
          </a:stretch>
        </p:blipFill>
        <p:spPr>
          <a:xfrm>
            <a:off x="3516386" y="980728"/>
            <a:ext cx="1965892" cy="2991414"/>
          </a:xfrm>
          <a:prstGeom prst="rect">
            <a:avLst/>
          </a:prstGeom>
        </p:spPr>
      </p:pic>
      <p:pic>
        <p:nvPicPr>
          <p:cNvPr id="5" name="Picture 2">
            <a:extLst>
              <a:ext uri="{FF2B5EF4-FFF2-40B4-BE49-F238E27FC236}">
                <a16:creationId xmlns:a16="http://schemas.microsoft.com/office/drawing/2014/main" id="{2ED6DDA9-D8F2-47DD-88C1-A4E3EE494EB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5431" y="980728"/>
            <a:ext cx="2024832" cy="2995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descr="Foto di Leopoldo Rigo">
            <a:extLst>
              <a:ext uri="{FF2B5EF4-FFF2-40B4-BE49-F238E27FC236}">
                <a16:creationId xmlns:a16="http://schemas.microsoft.com/office/drawing/2014/main" id="{DC638E0E-A286-4C6D-B514-56199FF679D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71601" y="1371216"/>
            <a:ext cx="1872208" cy="1904989"/>
          </a:xfrm>
          <a:prstGeom prst="rect">
            <a:avLst/>
          </a:prstGeom>
          <a:noFill/>
          <a:ln>
            <a:noFill/>
          </a:ln>
        </p:spPr>
      </p:pic>
      <p:sp>
        <p:nvSpPr>
          <p:cNvPr id="7" name="Titolo 12">
            <a:extLst>
              <a:ext uri="{FF2B5EF4-FFF2-40B4-BE49-F238E27FC236}">
                <a16:creationId xmlns:a16="http://schemas.microsoft.com/office/drawing/2014/main" id="{9278D240-171A-45B1-B127-2B401CD62FEB}"/>
              </a:ext>
            </a:extLst>
          </p:cNvPr>
          <p:cNvSpPr>
            <a:spLocks noGrp="1"/>
          </p:cNvSpPr>
          <p:nvPr>
            <p:ph type="title"/>
          </p:nvPr>
        </p:nvSpPr>
        <p:spPr>
          <a:xfrm>
            <a:off x="0" y="222690"/>
            <a:ext cx="9144000" cy="758038"/>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algn="ctr" eaLnBrk="1" hangingPunct="1"/>
            <a:r>
              <a:rPr lang="it-IT" sz="2400" dirty="0">
                <a:solidFill>
                  <a:srgbClr val="007A37"/>
                </a:solidFill>
                <a:latin typeface="Verdana" panose="020B0604030504040204" pitchFamily="34" charset="0"/>
              </a:rPr>
              <a:t>Leopoldo Rigo – Tecnica Immaginativa ITP</a:t>
            </a:r>
          </a:p>
        </p:txBody>
      </p:sp>
      <p:sp>
        <p:nvSpPr>
          <p:cNvPr id="8" name="Segnaposto numero diapositiva 3">
            <a:extLst>
              <a:ext uri="{FF2B5EF4-FFF2-40B4-BE49-F238E27FC236}">
                <a16:creationId xmlns:a16="http://schemas.microsoft.com/office/drawing/2014/main" id="{BFA16A91-0360-5B44-96B0-5C6834D6F375}"/>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5</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305412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1DD4D47-D46A-47CA-9BBB-FBC96DD60740}"/>
              </a:ext>
            </a:extLst>
          </p:cNvPr>
          <p:cNvSpPr>
            <a:spLocks noGrp="1" noChangeArrowheads="1"/>
          </p:cNvSpPr>
          <p:nvPr>
            <p:ph type="title"/>
          </p:nvPr>
        </p:nvSpPr>
        <p:spPr>
          <a:xfrm>
            <a:off x="457200" y="44624"/>
            <a:ext cx="8229600" cy="1143000"/>
          </a:xfrm>
        </p:spPr>
        <p:txBody>
          <a:bodyPr/>
          <a:lstStyle/>
          <a:p>
            <a:pPr eaLnBrk="1" hangingPunct="1"/>
            <a:r>
              <a:rPr lang="it-IT" altLang="it-IT" sz="2400" b="1" dirty="0">
                <a:solidFill>
                  <a:srgbClr val="007A37"/>
                </a:solidFill>
                <a:latin typeface="Verdana" panose="020B0604030504040204" pitchFamily="34" charset="0"/>
              </a:rPr>
              <a:t>LA TECNICA IMMAGINATIVA ITP</a:t>
            </a:r>
          </a:p>
        </p:txBody>
      </p:sp>
      <p:sp>
        <p:nvSpPr>
          <p:cNvPr id="6147" name="Rectangle 3">
            <a:extLst>
              <a:ext uri="{FF2B5EF4-FFF2-40B4-BE49-F238E27FC236}">
                <a16:creationId xmlns:a16="http://schemas.microsoft.com/office/drawing/2014/main" id="{80DDF5A2-3AE2-4B79-8457-2AF93CF00BF2}"/>
              </a:ext>
            </a:extLst>
          </p:cNvPr>
          <p:cNvSpPr>
            <a:spLocks noGrp="1" noChangeArrowheads="1"/>
          </p:cNvSpPr>
          <p:nvPr>
            <p:ph type="body" idx="1"/>
          </p:nvPr>
        </p:nvSpPr>
        <p:spPr>
          <a:xfrm>
            <a:off x="457200" y="1196752"/>
            <a:ext cx="8229600" cy="5184576"/>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30000"/>
              </a:spcBef>
              <a:spcAft>
                <a:spcPts val="1200"/>
              </a:spcAft>
            </a:pPr>
            <a:r>
              <a:rPr lang="it-IT" altLang="it-IT" sz="1600" dirty="0">
                <a:latin typeface="Verdana" panose="020B0604030504040204" pitchFamily="34" charset="0"/>
              </a:rPr>
              <a:t>L’ITP è una Psicoterapia dell’Inconscio  che parte dal presupposto, comune a tutte le tecniche Immaginative, che la produzione immaginativa che si svolge in determinate condizioni, come i sogni e le associazioni libere, sia manifestazione privilegiata dell’Inconscio (allentamento delle difese).</a:t>
            </a:r>
          </a:p>
          <a:p>
            <a:pPr algn="just" eaLnBrk="1" hangingPunct="1">
              <a:spcBef>
                <a:spcPct val="30000"/>
              </a:spcBef>
              <a:spcAft>
                <a:spcPts val="1200"/>
              </a:spcAft>
            </a:pPr>
            <a:r>
              <a:rPr lang="it-IT" altLang="it-IT" sz="1600" dirty="0">
                <a:latin typeface="Verdana" panose="020B0604030504040204" pitchFamily="34" charset="0"/>
              </a:rPr>
              <a:t>Vi è un “primato”, riconosciuto anche da Freud, dell’immagine sul linguaggio: è più vicina ai processi inconsci, “nel suo stretto rapporto con l’attività sensoriale, precede le rappresentazioni astratte del pensiero” (Rigo, 1962) e la stessa comunicazione linguistica.</a:t>
            </a:r>
          </a:p>
          <a:p>
            <a:pPr algn="just" eaLnBrk="1" hangingPunct="1">
              <a:spcBef>
                <a:spcPct val="30000"/>
              </a:spcBef>
              <a:spcAft>
                <a:spcPts val="1200"/>
              </a:spcAft>
            </a:pPr>
            <a:r>
              <a:rPr lang="it-IT" altLang="it-IT" sz="1600" b="1" dirty="0">
                <a:latin typeface="Verdana" panose="020B0604030504040204" pitchFamily="34" charset="0"/>
              </a:rPr>
              <a:t>In condizioni di rilassamento profondo si producono delle immagini oniriche e  si realizza un particolare processo mentale, detto Imagerie Mentale, consistente in un concatenamento di immagini fortemente vissute a tutti i livelli psicosensoriali (sostanziale diversità dalle fantasie evasive). </a:t>
            </a:r>
          </a:p>
          <a:p>
            <a:pPr algn="just" eaLnBrk="1" hangingPunct="1">
              <a:spcBef>
                <a:spcPct val="30000"/>
              </a:spcBef>
              <a:spcAft>
                <a:spcPts val="1200"/>
              </a:spcAft>
            </a:pPr>
            <a:r>
              <a:rPr lang="it-IT" altLang="it-IT" sz="1600" b="1" dirty="0">
                <a:latin typeface="Verdana" panose="020B0604030504040204" pitchFamily="34" charset="0"/>
              </a:rPr>
              <a:t>Come in un “sogno da svegli”, l’immagine non è solo visiva; ancora più importanti sono le immagini tattili, cenestesiche, kinestesiche, cioè l’insieme delle percezioni che possiamo provare con il corpo reale (“immaginario concreto”).</a:t>
            </a:r>
          </a:p>
          <a:p>
            <a:pPr algn="just" eaLnBrk="1" hangingPunct="1">
              <a:spcBef>
                <a:spcPct val="30000"/>
              </a:spcBef>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E63C7D29-0DA4-C680-9679-C5DAAF508A68}"/>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6</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2212686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42416B0-C4CC-4655-924D-61782922732E}"/>
              </a:ext>
            </a:extLst>
          </p:cNvPr>
          <p:cNvSpPr>
            <a:spLocks noGrp="1" noChangeArrowheads="1"/>
          </p:cNvSpPr>
          <p:nvPr>
            <p:ph type="title"/>
          </p:nvPr>
        </p:nvSpPr>
        <p:spPr>
          <a:xfrm>
            <a:off x="457200" y="44624"/>
            <a:ext cx="8229600" cy="1143000"/>
          </a:xfrm>
        </p:spPr>
        <p:txBody>
          <a:bodyPr/>
          <a:lstStyle/>
          <a:p>
            <a:pPr eaLnBrk="1" hangingPunct="1"/>
            <a:r>
              <a:rPr lang="it-IT" altLang="it-IT" sz="2400" b="1" dirty="0">
                <a:solidFill>
                  <a:srgbClr val="007A37"/>
                </a:solidFill>
                <a:latin typeface="Verdana" panose="020B0604030504040204" pitchFamily="34" charset="0"/>
              </a:rPr>
              <a:t>LA PSICOTERAPIA ITP</a:t>
            </a:r>
            <a:endParaRPr lang="it-IT" altLang="it-IT" sz="1400" b="1" dirty="0">
              <a:solidFill>
                <a:srgbClr val="007A37"/>
              </a:solidFill>
              <a:latin typeface="Verdana" panose="020B0604030504040204" pitchFamily="34" charset="0"/>
            </a:endParaRPr>
          </a:p>
        </p:txBody>
      </p:sp>
      <p:sp>
        <p:nvSpPr>
          <p:cNvPr id="9219" name="Rectangle 3">
            <a:extLst>
              <a:ext uri="{FF2B5EF4-FFF2-40B4-BE49-F238E27FC236}">
                <a16:creationId xmlns:a16="http://schemas.microsoft.com/office/drawing/2014/main" id="{8D9BF6BD-E876-47A6-B030-1D013CC5FFB9}"/>
              </a:ext>
            </a:extLst>
          </p:cNvPr>
          <p:cNvSpPr>
            <a:spLocks noGrp="1" noChangeArrowheads="1"/>
          </p:cNvSpPr>
          <p:nvPr>
            <p:ph type="body" idx="1"/>
          </p:nvPr>
        </p:nvSpPr>
        <p:spPr>
          <a:xfrm>
            <a:off x="457200" y="1844824"/>
            <a:ext cx="8363272" cy="3877890"/>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30000"/>
              </a:spcBef>
              <a:spcAft>
                <a:spcPts val="1200"/>
              </a:spcAft>
            </a:pPr>
            <a:r>
              <a:rPr lang="it-IT" altLang="it-IT" sz="1600" dirty="0">
                <a:latin typeface="Verdana" panose="020B0604030504040204" pitchFamily="34" charset="0"/>
              </a:rPr>
              <a:t>L’Immagine rappresentativa del Soggetto, e lo Scenario della vicenda, sono proiezioni di stati emozionali e rappresentano traumi, carenze, conflitti.</a:t>
            </a:r>
          </a:p>
          <a:p>
            <a:pPr algn="just" eaLnBrk="1" hangingPunct="1">
              <a:spcBef>
                <a:spcPct val="30000"/>
              </a:spcBef>
              <a:spcAft>
                <a:spcPts val="1200"/>
              </a:spcAft>
            </a:pPr>
            <a:r>
              <a:rPr lang="it-IT" altLang="it-IT" sz="1600" dirty="0">
                <a:latin typeface="Verdana" panose="020B0604030504040204" pitchFamily="34" charset="0"/>
              </a:rPr>
              <a:t>Il cambiamento, l’attivazione dell’Io, porta non solo alla modifica di ogni singola sequenza immaginativa, ma anche alla modifica  del fantasma, ed alla riparazione del trauma o della carenza che vi avevano dato origine. Cambiano i rapporti intrapsichici tra l’Io e gli “oggetti interni” che rappresentano carenze e frustrazioni.</a:t>
            </a:r>
          </a:p>
          <a:p>
            <a:pPr algn="just" eaLnBrk="1" hangingPunct="1">
              <a:spcBef>
                <a:spcPct val="30000"/>
              </a:spcBef>
              <a:spcAft>
                <a:spcPts val="1200"/>
              </a:spcAft>
            </a:pPr>
            <a:r>
              <a:rPr lang="it-IT" altLang="it-IT" sz="1600" dirty="0">
                <a:latin typeface="Verdana" panose="020B0604030504040204" pitchFamily="34" charset="0"/>
              </a:rPr>
              <a:t>Il soggetto recupera </a:t>
            </a:r>
            <a:r>
              <a:rPr lang="it-IT" altLang="it-IT" sz="1600" b="1" dirty="0">
                <a:latin typeface="Verdana" panose="020B0604030504040204" pitchFamily="34" charset="0"/>
              </a:rPr>
              <a:t>un’immagine del corpo coesa ed integra</a:t>
            </a:r>
            <a:r>
              <a:rPr lang="it-IT" altLang="it-IT" sz="1600" dirty="0">
                <a:latin typeface="Verdana" panose="020B0604030504040204" pitchFamily="34" charset="0"/>
              </a:rPr>
              <a:t>, restaura il proprio narcisismo ferito, e arriva al dominio nel proprio mondo interno, con un’espansione e un acquisto di forza da parte dell’Io.</a:t>
            </a:r>
          </a:p>
          <a:p>
            <a:pPr algn="just" eaLnBrk="1" hangingPunct="1">
              <a:spcBef>
                <a:spcPct val="30000"/>
              </a:spcBef>
            </a:pPr>
            <a:endParaRPr lang="it-IT" altLang="it-IT" sz="1600" dirty="0">
              <a:latin typeface="Verdana" panose="020B0604030504040204" pitchFamily="34" charset="0"/>
            </a:endParaRPr>
          </a:p>
          <a:p>
            <a:pPr marL="0" indent="0" algn="just" eaLnBrk="1" hangingPunct="1">
              <a:spcBef>
                <a:spcPct val="30000"/>
              </a:spcBef>
              <a:buNone/>
            </a:pPr>
            <a:endParaRPr lang="it-IT" altLang="it-IT" sz="1600" dirty="0">
              <a:latin typeface="Verdana" panose="020B0604030504040204" pitchFamily="34" charset="0"/>
            </a:endParaRPr>
          </a:p>
        </p:txBody>
      </p:sp>
      <p:sp>
        <p:nvSpPr>
          <p:cNvPr id="3" name="Segnaposto numero diapositiva 3">
            <a:extLst>
              <a:ext uri="{FF2B5EF4-FFF2-40B4-BE49-F238E27FC236}">
                <a16:creationId xmlns:a16="http://schemas.microsoft.com/office/drawing/2014/main" id="{BA797A7F-D084-60FE-A764-4F19CF9897B0}"/>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7</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3991016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1BA882F-8540-417A-9591-84F6B61C3574}"/>
              </a:ext>
            </a:extLst>
          </p:cNvPr>
          <p:cNvSpPr>
            <a:spLocks noGrp="1" noChangeArrowheads="1"/>
          </p:cNvSpPr>
          <p:nvPr>
            <p:ph type="title"/>
          </p:nvPr>
        </p:nvSpPr>
        <p:spPr>
          <a:xfrm>
            <a:off x="457200" y="44624"/>
            <a:ext cx="8229600" cy="1143000"/>
          </a:xfrm>
        </p:spPr>
        <p:txBody>
          <a:bodyPr/>
          <a:lstStyle/>
          <a:p>
            <a:pPr eaLnBrk="1" hangingPunct="1"/>
            <a:r>
              <a:rPr lang="it-IT" altLang="it-IT" sz="2400" b="1" dirty="0">
                <a:solidFill>
                  <a:srgbClr val="007A37"/>
                </a:solidFill>
                <a:latin typeface="Verdana" panose="020B0604030504040204" pitchFamily="34" charset="0"/>
              </a:rPr>
              <a:t>FASI DELLA TERAPIA</a:t>
            </a:r>
          </a:p>
        </p:txBody>
      </p:sp>
      <p:sp>
        <p:nvSpPr>
          <p:cNvPr id="11267" name="Rectangle 3">
            <a:extLst>
              <a:ext uri="{FF2B5EF4-FFF2-40B4-BE49-F238E27FC236}">
                <a16:creationId xmlns:a16="http://schemas.microsoft.com/office/drawing/2014/main" id="{AA59A2B1-8432-46FF-BF22-0B90B99655E3}"/>
              </a:ext>
            </a:extLst>
          </p:cNvPr>
          <p:cNvSpPr>
            <a:spLocks noGrp="1" noChangeArrowheads="1"/>
          </p:cNvSpPr>
          <p:nvPr>
            <p:ph type="body" idx="1"/>
          </p:nvPr>
        </p:nvSpPr>
        <p:spPr>
          <a:xfrm>
            <a:off x="457200" y="1268760"/>
            <a:ext cx="8363272" cy="4896544"/>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gn="just" eaLnBrk="1" hangingPunct="1">
              <a:spcBef>
                <a:spcPct val="30000"/>
              </a:spcBef>
              <a:spcAft>
                <a:spcPts val="1200"/>
              </a:spcAft>
            </a:pPr>
            <a:r>
              <a:rPr lang="it-IT" altLang="it-IT" sz="1600" b="1" dirty="0">
                <a:solidFill>
                  <a:srgbClr val="007A37"/>
                </a:solidFill>
                <a:latin typeface="Verdana" panose="020B0604030504040204" pitchFamily="34" charset="0"/>
              </a:rPr>
              <a:t>Fase di conoscenza e di psicodiagnosi</a:t>
            </a:r>
            <a:r>
              <a:rPr lang="it-IT" altLang="it-IT" sz="1600" dirty="0">
                <a:latin typeface="Verdana" panose="020B0604030504040204" pitchFamily="34" charset="0"/>
              </a:rPr>
              <a:t>: colloqui anamnestici e diagnostici (uso di test e scale), fase di alleanza e di transfert</a:t>
            </a:r>
          </a:p>
          <a:p>
            <a:pPr algn="just" eaLnBrk="1" hangingPunct="1">
              <a:spcBef>
                <a:spcPct val="30000"/>
              </a:spcBef>
              <a:spcAft>
                <a:spcPts val="1200"/>
              </a:spcAft>
            </a:pPr>
            <a:r>
              <a:rPr lang="it-IT" altLang="it-IT" sz="1600" b="1" dirty="0">
                <a:solidFill>
                  <a:srgbClr val="007A37"/>
                </a:solidFill>
                <a:latin typeface="Verdana" panose="020B0604030504040204" pitchFamily="34" charset="0"/>
              </a:rPr>
              <a:t>Fase di acquisizione delle tecniche di rilassamento: </a:t>
            </a:r>
            <a:r>
              <a:rPr lang="it-IT" altLang="it-IT" sz="1600" dirty="0">
                <a:latin typeface="Verdana" panose="020B0604030504040204" pitchFamily="34" charset="0"/>
              </a:rPr>
              <a:t>ristrutturazione dello schema corporeo</a:t>
            </a:r>
          </a:p>
          <a:p>
            <a:pPr algn="just" eaLnBrk="1" hangingPunct="1">
              <a:spcBef>
                <a:spcPct val="30000"/>
              </a:spcBef>
              <a:spcAft>
                <a:spcPts val="1200"/>
              </a:spcAft>
            </a:pPr>
            <a:r>
              <a:rPr lang="it-IT" altLang="it-IT" sz="1600" b="1" dirty="0">
                <a:solidFill>
                  <a:srgbClr val="007A37"/>
                </a:solidFill>
                <a:latin typeface="Verdana" panose="020B0604030504040204" pitchFamily="34" charset="0"/>
              </a:rPr>
              <a:t>Fase ristrutturante</a:t>
            </a:r>
            <a:r>
              <a:rPr lang="it-IT" altLang="it-IT" sz="1600" dirty="0">
                <a:latin typeface="Verdana" panose="020B0604030504040204" pitchFamily="34" charset="0"/>
              </a:rPr>
              <a:t>: realizzazioni simboliche (Sechehaye), procedimenti di identificazione simbolica (solidità personale), procedimenti di acquisizione di energia, regressioni simboliche; importanza degli aspetti cenestesici (benessere ottenuto in vari modi); riparazione del “fantasma del corpo”</a:t>
            </a:r>
          </a:p>
          <a:p>
            <a:pPr algn="just" eaLnBrk="1" hangingPunct="1">
              <a:spcBef>
                <a:spcPct val="30000"/>
              </a:spcBef>
              <a:spcAft>
                <a:spcPts val="1200"/>
              </a:spcAft>
            </a:pPr>
            <a:r>
              <a:rPr lang="it-IT" altLang="it-IT" sz="1600" b="1" dirty="0">
                <a:solidFill>
                  <a:srgbClr val="007A37"/>
                </a:solidFill>
                <a:latin typeface="Verdana" panose="020B0604030504040204" pitchFamily="34" charset="0"/>
              </a:rPr>
              <a:t>Fase conflittuale: </a:t>
            </a:r>
            <a:r>
              <a:rPr lang="it-IT" altLang="it-IT" sz="1600" dirty="0">
                <a:latin typeface="Verdana" panose="020B0604030504040204" pitchFamily="34" charset="0"/>
              </a:rPr>
              <a:t>elaborazione dei conflitti descritti da Freud, Klein, ecc., che si manifestano nello Scenario.</a:t>
            </a:r>
          </a:p>
          <a:p>
            <a:pPr algn="just" eaLnBrk="1" hangingPunct="1">
              <a:spcBef>
                <a:spcPct val="30000"/>
              </a:spcBef>
              <a:spcAft>
                <a:spcPts val="1200"/>
              </a:spcAft>
            </a:pPr>
            <a:r>
              <a:rPr lang="it-IT" altLang="it-IT" sz="1600" b="1" dirty="0">
                <a:solidFill>
                  <a:srgbClr val="007A37"/>
                </a:solidFill>
                <a:latin typeface="Verdana" panose="020B0604030504040204" pitchFamily="34" charset="0"/>
              </a:rPr>
              <a:t>Fase di maturazione: </a:t>
            </a:r>
            <a:r>
              <a:rPr lang="it-IT" altLang="it-IT" sz="1600" dirty="0">
                <a:latin typeface="Verdana" panose="020B0604030504040204" pitchFamily="34" charset="0"/>
              </a:rPr>
              <a:t>processo di individuazione junghiano, confronto con temi archetipici</a:t>
            </a:r>
          </a:p>
          <a:p>
            <a:pPr algn="just" eaLnBrk="1" hangingPunct="1">
              <a:spcBef>
                <a:spcPct val="30000"/>
              </a:spcBef>
              <a:spcAft>
                <a:spcPts val="1200"/>
              </a:spcAft>
            </a:pPr>
            <a:r>
              <a:rPr lang="it-IT" altLang="it-IT" sz="1600" b="1" dirty="0">
                <a:solidFill>
                  <a:srgbClr val="007A37"/>
                </a:solidFill>
                <a:latin typeface="Verdana" panose="020B0604030504040204" pitchFamily="34" charset="0"/>
              </a:rPr>
              <a:t>Evoluzione verso livelli più elevati:</a:t>
            </a:r>
            <a:r>
              <a:rPr lang="it-IT" altLang="it-IT" sz="1600" dirty="0">
                <a:latin typeface="Verdana" panose="020B0604030504040204" pitchFamily="34" charset="0"/>
              </a:rPr>
              <a:t> di tipo sovrapersonale e spirituale</a:t>
            </a:r>
          </a:p>
        </p:txBody>
      </p:sp>
      <p:sp>
        <p:nvSpPr>
          <p:cNvPr id="3" name="Segnaposto numero diapositiva 3">
            <a:extLst>
              <a:ext uri="{FF2B5EF4-FFF2-40B4-BE49-F238E27FC236}">
                <a16:creationId xmlns:a16="http://schemas.microsoft.com/office/drawing/2014/main" id="{67390E2D-36E1-6BF1-4745-A85344A19F5C}"/>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8</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428239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D1D02EA-0896-4F03-8DFE-F532CEA267DC}"/>
              </a:ext>
            </a:extLst>
          </p:cNvPr>
          <p:cNvSpPr>
            <a:spLocks noGrp="1" noChangeArrowheads="1"/>
          </p:cNvSpPr>
          <p:nvPr>
            <p:ph type="title"/>
          </p:nvPr>
        </p:nvSpPr>
        <p:spPr>
          <a:xfrm>
            <a:off x="323850" y="908720"/>
            <a:ext cx="8424614" cy="4824536"/>
          </a:xfrm>
        </p:spPr>
        <p:txBody>
          <a:bodyPr/>
          <a:lstStyle/>
          <a:p>
            <a:pPr eaLnBrk="1" hangingPunct="1"/>
            <a:r>
              <a:rPr lang="it-IT" altLang="it-IT" sz="2400" b="1" dirty="0">
                <a:solidFill>
                  <a:srgbClr val="007A37"/>
                </a:solidFill>
                <a:latin typeface="Verdana" panose="020B0604030504040204" pitchFamily="34" charset="0"/>
              </a:rPr>
              <a:t>Lo scopo dell’ ITP non è solamente </a:t>
            </a:r>
            <a:br>
              <a:rPr lang="it-IT" altLang="it-IT" sz="2400" b="1" dirty="0">
                <a:solidFill>
                  <a:srgbClr val="007A37"/>
                </a:solidFill>
                <a:latin typeface="Verdana" panose="020B0604030504040204" pitchFamily="34" charset="0"/>
              </a:rPr>
            </a:br>
            <a:r>
              <a:rPr lang="it-IT" altLang="it-IT" sz="2400" b="1" dirty="0">
                <a:solidFill>
                  <a:srgbClr val="007A37"/>
                </a:solidFill>
                <a:latin typeface="Verdana" panose="020B0604030504040204" pitchFamily="34" charset="0"/>
              </a:rPr>
              <a:t>la liberazione del sintomo,</a:t>
            </a:r>
            <a:br>
              <a:rPr lang="it-IT" altLang="it-IT" sz="2400" b="1" dirty="0">
                <a:solidFill>
                  <a:srgbClr val="007A37"/>
                </a:solidFill>
                <a:latin typeface="Verdana" panose="020B0604030504040204" pitchFamily="34" charset="0"/>
              </a:rPr>
            </a:br>
            <a:r>
              <a:rPr lang="it-IT" altLang="it-IT" sz="1400" b="1" dirty="0">
                <a:solidFill>
                  <a:srgbClr val="007A37"/>
                </a:solidFill>
                <a:latin typeface="Verdana" panose="020B0604030504040204" pitchFamily="34" charset="0"/>
              </a:rPr>
              <a:t> </a:t>
            </a:r>
            <a:br>
              <a:rPr lang="it-IT" altLang="it-IT" sz="2400" b="1" dirty="0">
                <a:solidFill>
                  <a:srgbClr val="007A37"/>
                </a:solidFill>
                <a:latin typeface="Verdana" panose="020B0604030504040204" pitchFamily="34" charset="0"/>
              </a:rPr>
            </a:br>
            <a:r>
              <a:rPr lang="it-IT" altLang="it-IT" sz="2400" b="1" dirty="0">
                <a:solidFill>
                  <a:srgbClr val="007A37"/>
                </a:solidFill>
                <a:latin typeface="Verdana" panose="020B0604030504040204" pitchFamily="34" charset="0"/>
              </a:rPr>
              <a:t>ma la riorganizzazione della personalità, </a:t>
            </a:r>
            <a:br>
              <a:rPr lang="it-IT" altLang="it-IT" sz="2400" b="1" dirty="0">
                <a:solidFill>
                  <a:srgbClr val="007A37"/>
                </a:solidFill>
                <a:latin typeface="Verdana" panose="020B0604030504040204" pitchFamily="34" charset="0"/>
              </a:rPr>
            </a:br>
            <a:r>
              <a:rPr lang="it-IT" altLang="it-IT" sz="1400" b="1" dirty="0">
                <a:solidFill>
                  <a:srgbClr val="007A37"/>
                </a:solidFill>
                <a:latin typeface="Verdana" panose="020B0604030504040204" pitchFamily="34" charset="0"/>
              </a:rPr>
              <a:t> </a:t>
            </a:r>
            <a:br>
              <a:rPr lang="it-IT" altLang="it-IT" sz="2400" b="1" dirty="0">
                <a:solidFill>
                  <a:srgbClr val="007A37"/>
                </a:solidFill>
                <a:latin typeface="Verdana" panose="020B0604030504040204" pitchFamily="34" charset="0"/>
              </a:rPr>
            </a:br>
            <a:r>
              <a:rPr lang="it-IT" altLang="it-IT" sz="2400" b="1" dirty="0">
                <a:solidFill>
                  <a:srgbClr val="007A37"/>
                </a:solidFill>
                <a:latin typeface="Verdana" panose="020B0604030504040204" pitchFamily="34" charset="0"/>
              </a:rPr>
              <a:t>fino allo stabilirsi di una capacità di “autocura”,</a:t>
            </a:r>
            <a:br>
              <a:rPr lang="it-IT" altLang="it-IT" sz="2400" b="1" dirty="0">
                <a:solidFill>
                  <a:srgbClr val="007A37"/>
                </a:solidFill>
                <a:latin typeface="Verdana" panose="020B0604030504040204" pitchFamily="34" charset="0"/>
              </a:rPr>
            </a:br>
            <a:r>
              <a:rPr lang="it-IT" altLang="it-IT" sz="1400" b="1" dirty="0">
                <a:solidFill>
                  <a:srgbClr val="007A37"/>
                </a:solidFill>
                <a:latin typeface="Verdana" panose="020B0604030504040204" pitchFamily="34" charset="0"/>
              </a:rPr>
              <a:t>  </a:t>
            </a:r>
            <a:br>
              <a:rPr lang="it-IT" altLang="it-IT" sz="2400" b="1" dirty="0">
                <a:solidFill>
                  <a:srgbClr val="007A37"/>
                </a:solidFill>
                <a:latin typeface="Verdana" panose="020B0604030504040204" pitchFamily="34" charset="0"/>
              </a:rPr>
            </a:br>
            <a:r>
              <a:rPr lang="it-IT" altLang="it-IT" sz="2400" b="1" dirty="0">
                <a:solidFill>
                  <a:srgbClr val="007A37"/>
                </a:solidFill>
                <a:latin typeface="Verdana" panose="020B0604030504040204" pitchFamily="34" charset="0"/>
              </a:rPr>
              <a:t>che porta la persona verso la propria autonomia e libertà.</a:t>
            </a:r>
          </a:p>
        </p:txBody>
      </p:sp>
      <p:sp>
        <p:nvSpPr>
          <p:cNvPr id="4" name="Segnaposto numero diapositiva 3">
            <a:extLst>
              <a:ext uri="{FF2B5EF4-FFF2-40B4-BE49-F238E27FC236}">
                <a16:creationId xmlns:a16="http://schemas.microsoft.com/office/drawing/2014/main" id="{A341B6B4-E25A-DF08-8CA5-04DE3AB00BA3}"/>
              </a:ext>
            </a:extLst>
          </p:cNvPr>
          <p:cNvSpPr>
            <a:spLocks noGrp="1"/>
          </p:cNvSpPr>
          <p:nvPr>
            <p:ph type="sldNum" sz="quarter" idx="10"/>
          </p:nvPr>
        </p:nvSpPr>
        <p:spPr>
          <a:xfrm>
            <a:off x="323850" y="6237288"/>
            <a:ext cx="7772400" cy="4762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dirty="0">
              <a:latin typeface="Verdana" panose="020B0604030504040204" pitchFamily="34" charset="0"/>
            </a:endParaRPr>
          </a:p>
          <a:p>
            <a:pPr algn="l">
              <a:spcBef>
                <a:spcPct val="0"/>
              </a:spcBef>
              <a:buFontTx/>
              <a:buNone/>
            </a:pPr>
            <a:r>
              <a:rPr lang="it-IT" altLang="it-IT" sz="1200" u="sng" dirty="0">
                <a:solidFill>
                  <a:srgbClr val="00C491"/>
                </a:solidFill>
                <a:latin typeface="Verdana" panose="020B0604030504040204" pitchFamily="34" charset="0"/>
              </a:rPr>
              <a:t>www.gitim.it</a:t>
            </a:r>
            <a:r>
              <a:rPr lang="it-IT" altLang="it-IT" sz="1200" dirty="0">
                <a:solidFill>
                  <a:srgbClr val="00C491"/>
                </a:solidFill>
                <a:latin typeface="Verdana" panose="020B0604030504040204" pitchFamily="34" charset="0"/>
              </a:rPr>
              <a:t> </a:t>
            </a:r>
            <a:r>
              <a:rPr lang="it-IT" altLang="it-IT" sz="1200" dirty="0">
                <a:latin typeface="Verdana" panose="020B0604030504040204" pitchFamily="34" charset="0"/>
              </a:rPr>
              <a:t>        Treviso, 12 dicembre 2025        - </a:t>
            </a:r>
            <a:fld id="{B372408E-4E2C-4AE1-A620-6FCAC593EF5B}" type="slidenum">
              <a:rPr lang="it-IT" altLang="it-IT" sz="1200" smtClean="0">
                <a:latin typeface="Verdana" panose="020B0604030504040204" pitchFamily="34" charset="0"/>
              </a:rPr>
              <a:pPr algn="l">
                <a:spcBef>
                  <a:spcPct val="0"/>
                </a:spcBef>
                <a:buFontTx/>
                <a:buNone/>
              </a:pPr>
              <a:t>9</a:t>
            </a:fld>
            <a:r>
              <a:rPr lang="it-IT" altLang="it-IT" sz="1200" dirty="0">
                <a:latin typeface="Verdana" panose="020B0604030504040204" pitchFamily="34" charset="0"/>
              </a:rPr>
              <a:t> -        Psicoterapia ITP e Scuola ITP</a:t>
            </a:r>
            <a:endParaRPr lang="it-IT" altLang="it-IT" sz="1200" u="sng" dirty="0">
              <a:solidFill>
                <a:srgbClr val="0000FF"/>
              </a:solidFill>
              <a:latin typeface="Verdana" panose="020B0604030504040204" pitchFamily="34" charset="0"/>
            </a:endParaRPr>
          </a:p>
        </p:txBody>
      </p:sp>
    </p:spTree>
    <p:extLst>
      <p:ext uri="{BB962C8B-B14F-4D97-AF65-F5344CB8AC3E}">
        <p14:creationId xmlns:p14="http://schemas.microsoft.com/office/powerpoint/2010/main" val="2758646096"/>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3168</TotalTime>
  <Words>6548</Words>
  <Application>Microsoft Office PowerPoint</Application>
  <PresentationFormat>Presentazione su schermo (4:3)</PresentationFormat>
  <Paragraphs>405</Paragraphs>
  <Slides>40</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40</vt:i4>
      </vt:variant>
    </vt:vector>
  </HeadingPairs>
  <TitlesOfParts>
    <vt:vector size="45" baseType="lpstr">
      <vt:lpstr>Arial</vt:lpstr>
      <vt:lpstr>Calibri</vt:lpstr>
      <vt:lpstr>Verdana</vt:lpstr>
      <vt:lpstr>Wingdings</vt:lpstr>
      <vt:lpstr>Struttura predefinita</vt:lpstr>
      <vt:lpstr>Scuola Italiana di Psicoterapia  per le Tecniche Immaginative  di Analisi e Ristrutturazione del Profondo (ITP di Leopoldo Rigo)</vt:lpstr>
      <vt:lpstr>IL PERCORSO TERAPEUTICO</vt:lpstr>
      <vt:lpstr>LA TECNICA ITP</vt:lpstr>
      <vt:lpstr>ORIGINI DELLA TECNICA ITP</vt:lpstr>
      <vt:lpstr>Leopoldo Rigo – Tecnica Immaginativa ITP</vt:lpstr>
      <vt:lpstr>LA TECNICA IMMAGINATIVA ITP</vt:lpstr>
      <vt:lpstr>LA PSICOTERAPIA ITP</vt:lpstr>
      <vt:lpstr>FASI DELLA TERAPIA</vt:lpstr>
      <vt:lpstr>Lo scopo dell’ ITP non è solamente  la liberazione del sintomo,   ma la riorganizzazione della personalità,    fino allo stabilirsi di una capacità di “autocura”,    che porta la persona verso la propria autonomia e libertà.</vt:lpstr>
      <vt:lpstr>APPLICAZIONI</vt:lpstr>
      <vt:lpstr>Presentazione standard di PowerPoint</vt:lpstr>
      <vt:lpstr>STRUTTURA DEL CORSO QUADRIENNALE</vt:lpstr>
      <vt:lpstr>ORDINAMENTO DIDATTICO</vt:lpstr>
      <vt:lpstr>FORMAZIONE TEORICA E TEORICO-PRATICA</vt:lpstr>
      <vt:lpstr>Presentazione standard di PowerPoint</vt:lpstr>
      <vt:lpstr>PROGRAMMA – I BIENNIO</vt:lpstr>
      <vt:lpstr>PROGRAMMA – II BIENNIO</vt:lpstr>
      <vt:lpstr>FORMAZIONE PERSONALE</vt:lpstr>
      <vt:lpstr>Presentazione standard di PowerPoint</vt:lpstr>
      <vt:lpstr>EVENTI – 2025</vt:lpstr>
      <vt:lpstr>EVENTI – 2024</vt:lpstr>
      <vt:lpstr>EVENTI</vt:lpstr>
      <vt:lpstr>EVENTI – 2023</vt:lpstr>
      <vt:lpstr>EVENTI – 2022</vt:lpstr>
      <vt:lpstr>EVENTI – 2021</vt:lpstr>
      <vt:lpstr>EVENTI – 2020</vt:lpstr>
      <vt:lpstr>EVENTI</vt:lpstr>
      <vt:lpstr>CONVEGNI E SEMINARI – 2019</vt:lpstr>
      <vt:lpstr>CONVEGNI E SEMINARI – 2018</vt:lpstr>
      <vt:lpstr>CONVEGNI E SEMINARI – 2016-2017</vt:lpstr>
      <vt:lpstr>CONVEGNI E SEMINARI – 2014-2015</vt:lpstr>
      <vt:lpstr>CONVEGNI E SEMINARI – 2012-2013</vt:lpstr>
      <vt:lpstr>CONVEGNI E SEMINARI – 2010-2011</vt:lpstr>
      <vt:lpstr>CONVEGNI E SEMINARI – 2008-2009</vt:lpstr>
      <vt:lpstr>CONVEGNI E SEMINARI – 2006-2007</vt:lpstr>
      <vt:lpstr>CONVEGNI E SEMINARI – 2004-2005</vt:lpstr>
      <vt:lpstr>EFFICACIA 1</vt:lpstr>
      <vt:lpstr>EFFICACIA 2</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Ivana Zanetti</dc:creator>
  <cp:lastModifiedBy>Antonio De-Stefani</cp:lastModifiedBy>
  <cp:revision>216</cp:revision>
  <cp:lastPrinted>2023-09-08T16:32:57Z</cp:lastPrinted>
  <dcterms:created xsi:type="dcterms:W3CDTF">2008-10-05T20:07:31Z</dcterms:created>
  <dcterms:modified xsi:type="dcterms:W3CDTF">2025-12-14T16:28:39Z</dcterms:modified>
</cp:coreProperties>
</file>